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97" r:id="rId2"/>
    <p:sldId id="269" r:id="rId3"/>
    <p:sldId id="270" r:id="rId4"/>
    <p:sldId id="370" r:id="rId5"/>
    <p:sldId id="372" r:id="rId6"/>
    <p:sldId id="373" r:id="rId7"/>
    <p:sldId id="409" r:id="rId8"/>
    <p:sldId id="374" r:id="rId9"/>
    <p:sldId id="375" r:id="rId10"/>
    <p:sldId id="376" r:id="rId11"/>
    <p:sldId id="377" r:id="rId12"/>
    <p:sldId id="380" r:id="rId13"/>
    <p:sldId id="371" r:id="rId14"/>
    <p:sldId id="411" r:id="rId15"/>
    <p:sldId id="412" r:id="rId16"/>
    <p:sldId id="437" r:id="rId17"/>
    <p:sldId id="413" r:id="rId18"/>
    <p:sldId id="414" r:id="rId19"/>
    <p:sldId id="415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23" r:id="rId28"/>
    <p:sldId id="424" r:id="rId29"/>
    <p:sldId id="425" r:id="rId30"/>
    <p:sldId id="426" r:id="rId31"/>
    <p:sldId id="381" r:id="rId32"/>
    <p:sldId id="410" r:id="rId33"/>
    <p:sldId id="427" r:id="rId34"/>
    <p:sldId id="428" r:id="rId35"/>
    <p:sldId id="404" r:id="rId36"/>
    <p:sldId id="405" r:id="rId37"/>
    <p:sldId id="429" r:id="rId38"/>
    <p:sldId id="430" r:id="rId39"/>
    <p:sldId id="431" r:id="rId40"/>
    <p:sldId id="432" r:id="rId41"/>
    <p:sldId id="434" r:id="rId42"/>
    <p:sldId id="433" r:id="rId43"/>
    <p:sldId id="435" r:id="rId44"/>
    <p:sldId id="436" r:id="rId45"/>
    <p:sldId id="403" r:id="rId46"/>
  </p:sldIdLst>
  <p:sldSz cx="12192000" cy="6858000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46"/>
    <a:srgbClr val="CEC393"/>
    <a:srgbClr val="9CCB3B"/>
    <a:srgbClr val="BB17AB"/>
    <a:srgbClr val="E4F1ED"/>
    <a:srgbClr val="FFFFFF"/>
    <a:srgbClr val="F0F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67" autoAdjust="0"/>
    <p:restoredTop sz="95906" autoAdjust="0"/>
  </p:normalViewPr>
  <p:slideViewPr>
    <p:cSldViewPr snapToGrid="0">
      <p:cViewPr varScale="1">
        <p:scale>
          <a:sx n="63" d="100"/>
          <a:sy n="63" d="100"/>
        </p:scale>
        <p:origin x="58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7025"/>
    </p:cViewPr>
  </p:sorterViewPr>
  <p:notesViewPr>
    <p:cSldViewPr snapToGrid="0">
      <p:cViewPr varScale="1">
        <p:scale>
          <a:sx n="88" d="100"/>
          <a:sy n="88" d="100"/>
        </p:scale>
        <p:origin x="-3858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F719B-F475-480E-B538-5B8C43560A82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42A14-DC5F-4CFD-B1CC-C39BFA668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108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105A7-C230-4FBB-8DCE-F34BFD16411D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6DC9D-B8F8-4B1B-8451-EEF99A8DF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58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3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12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118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13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57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14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540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15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51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16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01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17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22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18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84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19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826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20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024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21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46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4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233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22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840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23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88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24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0017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25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2649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26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440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27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376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28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981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29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505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30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95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31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19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5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250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32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5583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33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0340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34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1547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35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192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36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811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37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142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38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9837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39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61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40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1025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41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714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6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6023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42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5962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43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911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44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7502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E51AB4E5-8C08-4666-B225-8AD74FA6DA96}" type="slidenum">
              <a:rPr lang="en-US">
                <a:latin typeface="Arial" charset="0"/>
              </a:rPr>
              <a:pPr/>
              <a:t>45</a:t>
            </a:fld>
            <a:endParaRPr lang="en-US" dirty="0">
              <a:latin typeface="Arial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64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7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739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8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934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9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503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10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368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11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Subheading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/>
          <p:cNvSpPr>
            <a:spLocks noGrp="1"/>
          </p:cNvSpPr>
          <p:nvPr>
            <p:ph type="title" hasCustomPrompt="1"/>
          </p:nvPr>
        </p:nvSpPr>
        <p:spPr>
          <a:xfrm>
            <a:off x="0" y="-685800"/>
            <a:ext cx="121920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4" name="professor"/>
          <p:cNvSpPr>
            <a:spLocks noGrp="1"/>
          </p:cNvSpPr>
          <p:nvPr>
            <p:ph type="body" idx="10" hasCustomPrompt="1"/>
          </p:nvPr>
        </p:nvSpPr>
        <p:spPr>
          <a:xfrm>
            <a:off x="863600" y="3826056"/>
            <a:ext cx="10464800" cy="754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i="0" baseline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Name of Instructor</a:t>
            </a:r>
          </a:p>
        </p:txBody>
      </p:sp>
      <p:sp>
        <p:nvSpPr>
          <p:cNvPr id="7" name="heading"/>
          <p:cNvSpPr>
            <a:spLocks noGrp="1"/>
          </p:cNvSpPr>
          <p:nvPr>
            <p:ph type="body" sz="quarter" idx="11" hasCustomPrompt="1"/>
          </p:nvPr>
        </p:nvSpPr>
        <p:spPr>
          <a:xfrm>
            <a:off x="863600" y="2769036"/>
            <a:ext cx="10464800" cy="114300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 dirty="0"/>
              <a:t>Click to Edit Master Heading</a:t>
            </a:r>
          </a:p>
        </p:txBody>
      </p:sp>
      <p:sp>
        <p:nvSpPr>
          <p:cNvPr id="12" name="Freeform 11"/>
          <p:cNvSpPr/>
          <p:nvPr userDrawn="1"/>
        </p:nvSpPr>
        <p:spPr>
          <a:xfrm rot="10800000">
            <a:off x="2" y="556596"/>
            <a:ext cx="12191999" cy="1311965"/>
          </a:xfrm>
          <a:custGeom>
            <a:avLst/>
            <a:gdLst>
              <a:gd name="connsiteX0" fmla="*/ 9143999 w 9143999"/>
              <a:gd name="connsiteY0" fmla="*/ 1311965 h 1311965"/>
              <a:gd name="connsiteX1" fmla="*/ 0 w 9143999"/>
              <a:gd name="connsiteY1" fmla="*/ 1311965 h 1311965"/>
              <a:gd name="connsiteX2" fmla="*/ 0 w 9143999"/>
              <a:gd name="connsiteY2" fmla="*/ 137328 h 1311965"/>
              <a:gd name="connsiteX3" fmla="*/ 4388161 w 9143999"/>
              <a:gd name="connsiteY3" fmla="*/ 137328 h 1311965"/>
              <a:gd name="connsiteX4" fmla="*/ 4522306 w 9143999"/>
              <a:gd name="connsiteY4" fmla="*/ 0 h 1311965"/>
              <a:gd name="connsiteX5" fmla="*/ 4656451 w 9143999"/>
              <a:gd name="connsiteY5" fmla="*/ 137328 h 1311965"/>
              <a:gd name="connsiteX6" fmla="*/ 9143999 w 9143999"/>
              <a:gd name="connsiteY6" fmla="*/ 137328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1311965">
                <a:moveTo>
                  <a:pt x="9143999" y="1311965"/>
                </a:moveTo>
                <a:lnTo>
                  <a:pt x="0" y="1311965"/>
                </a:lnTo>
                <a:lnTo>
                  <a:pt x="0" y="137328"/>
                </a:lnTo>
                <a:lnTo>
                  <a:pt x="4388161" y="137328"/>
                </a:lnTo>
                <a:lnTo>
                  <a:pt x="4522306" y="0"/>
                </a:lnTo>
                <a:lnTo>
                  <a:pt x="4656451" y="137328"/>
                </a:lnTo>
                <a:lnTo>
                  <a:pt x="9143999" y="137328"/>
                </a:ln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132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 hasCustomPrompt="1"/>
          </p:nvPr>
        </p:nvSpPr>
        <p:spPr>
          <a:xfrm>
            <a:off x="0" y="-685800"/>
            <a:ext cx="121920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7" name="heading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228600"/>
            <a:ext cx="11582400" cy="762000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Slide Heading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304800" y="1359876"/>
            <a:ext cx="11582400" cy="511712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charset="0"/>
              <a:buNone/>
              <a:tabLst>
                <a:tab pos="220663" algn="l"/>
                <a:tab pos="627063" algn="l"/>
                <a:tab pos="741363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1pPr>
            <a:lvl2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2pPr>
            <a:lvl3pPr marL="404813" indent="-233363">
              <a:buFont typeface="Arial" charset="0"/>
              <a:buChar char="•"/>
              <a:tabLst>
                <a:tab pos="396875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3pPr>
            <a:lvl4pPr marL="687388" indent="-185738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4pPr>
            <a:lvl5pPr marL="1031875" indent="-187325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5pPr>
            <a:lvl6pPr marL="0" indent="0">
              <a:buFont typeface="Arial" charset="0"/>
              <a:buNone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6pPr>
            <a:lvl7pPr marL="0" indent="0">
              <a:buNone/>
              <a:tabLst>
                <a:tab pos="282575" algn="l"/>
                <a:tab pos="627063" algn="l"/>
                <a:tab pos="735013" algn="l"/>
              </a:tabLst>
              <a:defRPr sz="1600"/>
            </a:lvl7pPr>
            <a:lvl8pPr marL="519113" indent="-283464">
              <a:tabLst/>
              <a:defRPr sz="1600"/>
            </a:lvl8pPr>
            <a:lvl9pPr marL="1033463" indent="-176213">
              <a:buFont typeface="Arial" charset="0"/>
              <a:buChar char="•"/>
              <a:tabLst/>
              <a:defRPr sz="1600"/>
            </a:lvl9pPr>
          </a:lstStyle>
          <a:p>
            <a:pPr lvl="5"/>
            <a:r>
              <a:rPr lang="en-US" dirty="0"/>
              <a:t>Content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885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 hasCustomPrompt="1"/>
          </p:nvPr>
        </p:nvSpPr>
        <p:spPr>
          <a:xfrm>
            <a:off x="0" y="-685800"/>
            <a:ext cx="121920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7" name="heading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228600"/>
            <a:ext cx="11582400" cy="762000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Slide Heading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304800" y="1359808"/>
            <a:ext cx="5615354" cy="511719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charset="0"/>
              <a:buNone/>
              <a:tabLst>
                <a:tab pos="220663" algn="l"/>
                <a:tab pos="627063" algn="l"/>
                <a:tab pos="741363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1pPr>
            <a:lvl2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2pPr>
            <a:lvl3pPr marL="404813" indent="-233363">
              <a:buFont typeface="Arial" charset="0"/>
              <a:buChar char="•"/>
              <a:tabLst>
                <a:tab pos="396875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3pPr>
            <a:lvl4pPr marL="687388" indent="-185738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4pPr>
            <a:lvl5pPr marL="1031875" indent="-187325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5pPr>
            <a:lvl6pPr marL="0" indent="0">
              <a:buFont typeface="Arial" charset="0"/>
              <a:buNone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6pPr>
            <a:lvl7pPr marL="0" indent="0">
              <a:buNone/>
              <a:tabLst>
                <a:tab pos="282575" algn="l"/>
                <a:tab pos="627063" algn="l"/>
                <a:tab pos="735013" algn="l"/>
              </a:tabLst>
              <a:defRPr sz="1600"/>
            </a:lvl7pPr>
            <a:lvl8pPr marL="519113" indent="-283464">
              <a:tabLst/>
              <a:defRPr sz="1600"/>
            </a:lvl8pPr>
            <a:lvl9pPr marL="1033463" indent="-176213">
              <a:buFont typeface="Arial" charset="0"/>
              <a:buChar char="•"/>
              <a:tabLst/>
              <a:defRPr sz="1600"/>
            </a:lvl9pPr>
          </a:lstStyle>
          <a:p>
            <a:pPr lvl="5"/>
            <a:r>
              <a:rPr lang="en-US" dirty="0"/>
              <a:t>Content here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6307014" y="1359876"/>
            <a:ext cx="5580185" cy="512474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charset="0"/>
              <a:buNone/>
              <a:tabLst>
                <a:tab pos="220663" algn="l"/>
                <a:tab pos="627063" algn="l"/>
                <a:tab pos="741363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1pPr>
            <a:lvl2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2pPr>
            <a:lvl3pPr marL="404813" indent="-233363">
              <a:buFont typeface="Arial" charset="0"/>
              <a:buChar char="•"/>
              <a:tabLst>
                <a:tab pos="396875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3pPr>
            <a:lvl4pPr marL="687388" indent="-185738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4pPr>
            <a:lvl5pPr marL="1031875" indent="-187325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5pPr>
            <a:lvl6pPr marL="0" indent="0">
              <a:buFont typeface="Arial" charset="0"/>
              <a:buNone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6pPr>
            <a:lvl7pPr marL="0" indent="0">
              <a:buNone/>
              <a:tabLst>
                <a:tab pos="282575" algn="l"/>
                <a:tab pos="627063" algn="l"/>
                <a:tab pos="735013" algn="l"/>
              </a:tabLst>
              <a:defRPr sz="1600"/>
            </a:lvl7pPr>
            <a:lvl8pPr marL="519113" indent="-283464">
              <a:tabLst/>
              <a:defRPr sz="1600"/>
            </a:lvl8pPr>
            <a:lvl9pPr marL="1033463" indent="-176213">
              <a:buFont typeface="Arial" charset="0"/>
              <a:buChar char="•"/>
              <a:tabLst/>
              <a:defRPr sz="1600"/>
            </a:lvl9pPr>
          </a:lstStyle>
          <a:p>
            <a:pPr lvl="5"/>
            <a:r>
              <a:rPr lang="en-US" dirty="0"/>
              <a:t>Content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205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/>
          <p:cNvSpPr>
            <a:spLocks noGrp="1"/>
          </p:cNvSpPr>
          <p:nvPr>
            <p:ph type="title" hasCustomPrompt="1"/>
          </p:nvPr>
        </p:nvSpPr>
        <p:spPr>
          <a:xfrm>
            <a:off x="0" y="-685800"/>
            <a:ext cx="121920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8321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title"/>
          <p:cNvSpPr>
            <a:spLocks noGrp="1"/>
          </p:cNvSpPr>
          <p:nvPr>
            <p:ph type="title" hasCustomPrompt="1"/>
          </p:nvPr>
        </p:nvSpPr>
        <p:spPr>
          <a:xfrm>
            <a:off x="0" y="-685800"/>
            <a:ext cx="121920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idx="10" hasCustomPrompt="1"/>
          </p:nvPr>
        </p:nvSpPr>
        <p:spPr>
          <a:xfrm>
            <a:off x="355600" y="3051810"/>
            <a:ext cx="11480800" cy="7543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You have reached the end of the presentation.</a:t>
            </a:r>
          </a:p>
        </p:txBody>
      </p:sp>
      <p:sp>
        <p:nvSpPr>
          <p:cNvPr id="5" name="Freeform 4"/>
          <p:cNvSpPr/>
          <p:nvPr userDrawn="1"/>
        </p:nvSpPr>
        <p:spPr>
          <a:xfrm rot="10800000">
            <a:off x="2" y="556596"/>
            <a:ext cx="12191999" cy="1311965"/>
          </a:xfrm>
          <a:custGeom>
            <a:avLst/>
            <a:gdLst>
              <a:gd name="connsiteX0" fmla="*/ 9143999 w 9143999"/>
              <a:gd name="connsiteY0" fmla="*/ 1311965 h 1311965"/>
              <a:gd name="connsiteX1" fmla="*/ 0 w 9143999"/>
              <a:gd name="connsiteY1" fmla="*/ 1311965 h 1311965"/>
              <a:gd name="connsiteX2" fmla="*/ 0 w 9143999"/>
              <a:gd name="connsiteY2" fmla="*/ 137328 h 1311965"/>
              <a:gd name="connsiteX3" fmla="*/ 4388161 w 9143999"/>
              <a:gd name="connsiteY3" fmla="*/ 137328 h 1311965"/>
              <a:gd name="connsiteX4" fmla="*/ 4522306 w 9143999"/>
              <a:gd name="connsiteY4" fmla="*/ 0 h 1311965"/>
              <a:gd name="connsiteX5" fmla="*/ 4656451 w 9143999"/>
              <a:gd name="connsiteY5" fmla="*/ 137328 h 1311965"/>
              <a:gd name="connsiteX6" fmla="*/ 9143999 w 9143999"/>
              <a:gd name="connsiteY6" fmla="*/ 137328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1311965">
                <a:moveTo>
                  <a:pt x="9143999" y="1311965"/>
                </a:moveTo>
                <a:lnTo>
                  <a:pt x="0" y="1311965"/>
                </a:lnTo>
                <a:lnTo>
                  <a:pt x="0" y="137328"/>
                </a:lnTo>
                <a:lnTo>
                  <a:pt x="4388161" y="137328"/>
                </a:lnTo>
                <a:lnTo>
                  <a:pt x="4522306" y="0"/>
                </a:lnTo>
                <a:lnTo>
                  <a:pt x="4656451" y="137328"/>
                </a:lnTo>
                <a:lnTo>
                  <a:pt x="9143999" y="137328"/>
                </a:ln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ooter Placeholder 5"/>
          <p:cNvSpPr txBox="1">
            <a:spLocks/>
          </p:cNvSpPr>
          <p:nvPr userDrawn="1"/>
        </p:nvSpPr>
        <p:spPr>
          <a:xfrm>
            <a:off x="9737754" y="6253394"/>
            <a:ext cx="23127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2016 Ronald K. Satterfield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7762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Single Corner Rectangle 2"/>
          <p:cNvSpPr/>
          <p:nvPr userDrawn="1"/>
        </p:nvSpPr>
        <p:spPr>
          <a:xfrm>
            <a:off x="0" y="5648016"/>
            <a:ext cx="6212115" cy="783772"/>
          </a:xfrm>
          <a:prstGeom prst="round1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77816" y="5782801"/>
            <a:ext cx="5798832" cy="5142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/>
          <a:lstStyle>
            <a:lvl1pPr>
              <a:defRPr sz="1400" b="0" baseline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On screen instructions go here…</a:t>
            </a:r>
          </a:p>
        </p:txBody>
      </p:sp>
      <p:sp>
        <p:nvSpPr>
          <p:cNvPr id="5" name="Round Diagonal Corner Rectangle 4"/>
          <p:cNvSpPr/>
          <p:nvPr userDrawn="1"/>
        </p:nvSpPr>
        <p:spPr>
          <a:xfrm>
            <a:off x="423186" y="1274894"/>
            <a:ext cx="5169629" cy="704147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610417" y="1364801"/>
            <a:ext cx="4842489" cy="545745"/>
          </a:xfrm>
          <a:prstGeom prst="rect">
            <a:avLst/>
          </a:prstGeom>
        </p:spPr>
        <p:txBody>
          <a:bodyPr/>
          <a:lstStyle>
            <a:lvl1pPr>
              <a:defRPr sz="1400" b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Definition: goes here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17882" y="2166291"/>
            <a:ext cx="4982399" cy="641181"/>
          </a:xfrm>
          <a:prstGeom prst="rect">
            <a:avLst/>
          </a:prstGeom>
          <a:noFill/>
          <a:ln w="12700"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96000">
                  <a:schemeClr val="tx2"/>
                </a:gs>
              </a:gsLst>
              <a:lin ang="4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328195" y="2164505"/>
            <a:ext cx="564444" cy="500737"/>
            <a:chOff x="246146" y="2164504"/>
            <a:chExt cx="423333" cy="500737"/>
          </a:xfrm>
        </p:grpSpPr>
        <p:sp>
          <p:nvSpPr>
            <p:cNvPr id="9" name="Hexagon 8"/>
            <p:cNvSpPr/>
            <p:nvPr userDrawn="1"/>
          </p:nvSpPr>
          <p:spPr>
            <a:xfrm rot="5400000">
              <a:off x="226553" y="2184097"/>
              <a:ext cx="462519" cy="423333"/>
            </a:xfrm>
            <a:prstGeom prst="hexag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317389" y="2172798"/>
              <a:ext cx="21063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!</a:t>
              </a:r>
            </a:p>
          </p:txBody>
        </p:sp>
      </p:grpSp>
      <p:sp>
        <p:nvSpPr>
          <p:cNvPr id="11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978729" y="2221151"/>
            <a:ext cx="4474176" cy="514203"/>
          </a:xfrm>
          <a:prstGeom prst="rect">
            <a:avLst/>
          </a:prstGeom>
        </p:spPr>
        <p:txBody>
          <a:bodyPr/>
          <a:lstStyle>
            <a:lvl1pPr>
              <a:defRPr sz="1400" b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Consider this…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96809" y="3169649"/>
            <a:ext cx="4474176" cy="514203"/>
          </a:xfrm>
          <a:prstGeom prst="rect">
            <a:avLst/>
          </a:prstGeom>
        </p:spPr>
        <p:txBody>
          <a:bodyPr/>
          <a:lstStyle>
            <a:lvl1pPr>
              <a:defRPr sz="1400" b="0" baseline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Think of this…/Formative question…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22516" y="3971949"/>
            <a:ext cx="5175088" cy="644135"/>
          </a:xfrm>
          <a:prstGeom prst="rect">
            <a:avLst/>
          </a:prstGeom>
          <a:noFill/>
          <a:ln>
            <a:solidFill>
              <a:srgbClr val="BB17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 userDrawn="1"/>
        </p:nvSpPr>
        <p:spPr>
          <a:xfrm>
            <a:off x="610417" y="3093226"/>
            <a:ext cx="4982399" cy="636612"/>
          </a:xfrm>
          <a:prstGeom prst="rect">
            <a:avLst/>
          </a:prstGeom>
          <a:noFill/>
          <a:ln w="12700"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4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35497" y="3121633"/>
            <a:ext cx="564444" cy="492443"/>
            <a:chOff x="251622" y="3121632"/>
            <a:chExt cx="423333" cy="492443"/>
          </a:xfrm>
        </p:grpSpPr>
        <p:sp>
          <p:nvSpPr>
            <p:cNvPr id="16" name="Hexagon 15"/>
            <p:cNvSpPr/>
            <p:nvPr userDrawn="1"/>
          </p:nvSpPr>
          <p:spPr>
            <a:xfrm rot="5400000">
              <a:off x="232029" y="3141225"/>
              <a:ext cx="462519" cy="423333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291606" y="3121632"/>
              <a:ext cx="25752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?</a:t>
              </a:r>
            </a:p>
          </p:txBody>
        </p:sp>
      </p:grpSp>
      <p:sp>
        <p:nvSpPr>
          <p:cNvPr id="19" name="Rectangle 18"/>
          <p:cNvSpPr/>
          <p:nvPr userDrawn="1"/>
        </p:nvSpPr>
        <p:spPr>
          <a:xfrm>
            <a:off x="7183103" y="1364800"/>
            <a:ext cx="4257524" cy="253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Pentagon 19"/>
          <p:cNvSpPr/>
          <p:nvPr userDrawn="1"/>
        </p:nvSpPr>
        <p:spPr>
          <a:xfrm rot="5400000">
            <a:off x="9019009" y="-437106"/>
            <a:ext cx="585707" cy="4257524"/>
          </a:xfrm>
          <a:prstGeom prst="homePlate">
            <a:avLst>
              <a:gd name="adj" fmla="val 13627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2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284480" y="2071605"/>
            <a:ext cx="3998297" cy="1711326"/>
          </a:xfrm>
          <a:prstGeom prst="rect">
            <a:avLst/>
          </a:prstGeom>
        </p:spPr>
        <p:txBody>
          <a:bodyPr/>
          <a:lstStyle>
            <a:lvl1pPr>
              <a:defRPr sz="1400" b="0" baseline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Text here for quotes or small pieces of content that aren’t voiced</a:t>
            </a:r>
          </a:p>
        </p:txBody>
      </p:sp>
      <p:sp>
        <p:nvSpPr>
          <p:cNvPr id="22" name="Text Placeholder 2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187157" y="1485900"/>
            <a:ext cx="4257523" cy="346190"/>
          </a:xfrm>
          <a:prstGeom prst="rect">
            <a:avLst/>
          </a:prstGeom>
        </p:spPr>
        <p:txBody>
          <a:bodyPr/>
          <a:lstStyle>
            <a:lvl1pPr algn="ctr"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HEADING/SUBHEADING HERE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7183101" y="3971951"/>
            <a:ext cx="4257524" cy="19184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312713" y="4111943"/>
            <a:ext cx="3998297" cy="1711326"/>
          </a:xfrm>
          <a:prstGeom prst="rect">
            <a:avLst/>
          </a:prstGeom>
        </p:spPr>
        <p:txBody>
          <a:bodyPr/>
          <a:lstStyle>
            <a:lvl1pPr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Use for quotes or small pieces of content that aren’t voiced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1415185" y="336606"/>
            <a:ext cx="97535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chemeClr val="tx2"/>
                </a:solidFill>
                <a:effectLst/>
              </a:rPr>
              <a:t>Assets,</a:t>
            </a:r>
            <a:r>
              <a:rPr lang="en-US" sz="3200" b="0" baseline="0" dirty="0">
                <a:solidFill>
                  <a:schemeClr val="tx2"/>
                </a:solidFill>
                <a:effectLst/>
              </a:rPr>
              <a:t> not a</a:t>
            </a:r>
            <a:r>
              <a:rPr lang="en-US" sz="3200" b="0" dirty="0">
                <a:solidFill>
                  <a:schemeClr val="tx2"/>
                </a:solidFill>
                <a:effectLst/>
              </a:rPr>
              <a:t> Slide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8089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 userDrawn="1"/>
        </p:nvSpPr>
        <p:spPr>
          <a:xfrm>
            <a:off x="1415185" y="336606"/>
            <a:ext cx="97535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chemeClr val="tx2"/>
                </a:solidFill>
                <a:effectLst/>
              </a:rPr>
              <a:t>Assets,</a:t>
            </a:r>
            <a:r>
              <a:rPr lang="en-US" sz="3200" b="0" baseline="0" dirty="0">
                <a:solidFill>
                  <a:schemeClr val="tx2"/>
                </a:solidFill>
                <a:effectLst/>
              </a:rPr>
              <a:t> not a</a:t>
            </a:r>
            <a:r>
              <a:rPr lang="en-US" sz="3200" b="0" dirty="0">
                <a:solidFill>
                  <a:schemeClr val="tx2"/>
                </a:solidFill>
                <a:effectLst/>
              </a:rPr>
              <a:t> Slide</a:t>
            </a:r>
          </a:p>
        </p:txBody>
      </p:sp>
      <p:sp>
        <p:nvSpPr>
          <p:cNvPr id="26" name="Line Callout 1 25"/>
          <p:cNvSpPr/>
          <p:nvPr userDrawn="1"/>
        </p:nvSpPr>
        <p:spPr>
          <a:xfrm>
            <a:off x="1490132" y="1466717"/>
            <a:ext cx="3928533" cy="624115"/>
          </a:xfrm>
          <a:prstGeom prst="borderCallout1">
            <a:avLst>
              <a:gd name="adj1" fmla="val 51308"/>
              <a:gd name="adj2" fmla="val -451"/>
              <a:gd name="adj3" fmla="val 51308"/>
              <a:gd name="adj4" fmla="val -19814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1625600" y="1527949"/>
            <a:ext cx="3683000" cy="50165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>
            <a:lvl1pPr>
              <a:defRPr sz="1400" b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Use as callout add content here…</a:t>
            </a:r>
          </a:p>
        </p:txBody>
      </p:sp>
      <p:cxnSp>
        <p:nvCxnSpPr>
          <p:cNvPr id="28" name="Straight Arrow Connector 27"/>
          <p:cNvCxnSpPr/>
          <p:nvPr userDrawn="1"/>
        </p:nvCxnSpPr>
        <p:spPr>
          <a:xfrm>
            <a:off x="1490132" y="2446192"/>
            <a:ext cx="3512451" cy="0"/>
          </a:xfrm>
          <a:prstGeom prst="straightConnector1">
            <a:avLst/>
          </a:prstGeom>
          <a:ln w="38100">
            <a:solidFill>
              <a:srgbClr val="9CC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 userDrawn="1"/>
        </p:nvSpPr>
        <p:spPr>
          <a:xfrm>
            <a:off x="1490132" y="3120754"/>
            <a:ext cx="2442867" cy="40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490132" y="3131938"/>
            <a:ext cx="2442867" cy="389120"/>
          </a:xfrm>
          <a:prstGeom prst="rect">
            <a:avLst/>
          </a:prstGeom>
        </p:spPr>
        <p:txBody>
          <a:bodyPr/>
          <a:lstStyle>
            <a:lvl1pPr algn="ctr"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This is a tag</a:t>
            </a:r>
          </a:p>
        </p:txBody>
      </p:sp>
      <p:sp>
        <p:nvSpPr>
          <p:cNvPr id="32" name="Oval 31"/>
          <p:cNvSpPr/>
          <p:nvPr userDrawn="1"/>
        </p:nvSpPr>
        <p:spPr>
          <a:xfrm>
            <a:off x="5776686" y="1561967"/>
            <a:ext cx="638628" cy="478971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7126518" y="1333500"/>
            <a:ext cx="4257524" cy="2532876"/>
          </a:xfrm>
          <a:prstGeom prst="rect">
            <a:avLst/>
          </a:prstGeom>
          <a:solidFill>
            <a:schemeClr val="accent1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339399" y="1492385"/>
            <a:ext cx="3829384" cy="5016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Use this as a light box….</a:t>
            </a:r>
          </a:p>
        </p:txBody>
      </p:sp>
      <p:sp>
        <p:nvSpPr>
          <p:cNvPr id="35" name="Rounded Rectangle 12"/>
          <p:cNvSpPr/>
          <p:nvPr userDrawn="1"/>
        </p:nvSpPr>
        <p:spPr>
          <a:xfrm>
            <a:off x="566050" y="4459894"/>
            <a:ext cx="3928533" cy="53702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6" name="Rounded Rectangle 54"/>
          <p:cNvSpPr/>
          <p:nvPr userDrawn="1"/>
        </p:nvSpPr>
        <p:spPr>
          <a:xfrm>
            <a:off x="566050" y="5100710"/>
            <a:ext cx="3928533" cy="5370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7" name="Rounded Rectangle 57"/>
          <p:cNvSpPr/>
          <p:nvPr userDrawn="1"/>
        </p:nvSpPr>
        <p:spPr>
          <a:xfrm>
            <a:off x="566050" y="5741526"/>
            <a:ext cx="3928533" cy="5370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8" name="Rectangle 37"/>
          <p:cNvSpPr/>
          <p:nvPr userDrawn="1"/>
        </p:nvSpPr>
        <p:spPr>
          <a:xfrm>
            <a:off x="4910665" y="4437433"/>
            <a:ext cx="3928533" cy="5370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9" name="Rectangle 38"/>
          <p:cNvSpPr/>
          <p:nvPr userDrawn="1"/>
        </p:nvSpPr>
        <p:spPr>
          <a:xfrm>
            <a:off x="4910665" y="5078249"/>
            <a:ext cx="3928533" cy="53702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0" name="Rectangle 39"/>
          <p:cNvSpPr/>
          <p:nvPr userDrawn="1"/>
        </p:nvSpPr>
        <p:spPr>
          <a:xfrm>
            <a:off x="4910665" y="5719065"/>
            <a:ext cx="3928533" cy="5370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9037560" y="4437433"/>
            <a:ext cx="2743200" cy="1818661"/>
          </a:xfrm>
          <a:prstGeom prst="rect">
            <a:avLst/>
          </a:prstGeom>
        </p:spPr>
        <p:txBody>
          <a:bodyPr/>
          <a:lstStyle>
            <a:lvl1pPr>
              <a:defRPr sz="1400" b="0" baseline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Use this type of shapes, colors and effect to build diagrams, unless content requires something different.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66200" y="1472379"/>
            <a:ext cx="350161" cy="3090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 userDrawn="1"/>
        </p:nvSpPr>
        <p:spPr>
          <a:xfrm>
            <a:off x="303154" y="1396651"/>
            <a:ext cx="220421" cy="16531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47" name="Straight Connector 46"/>
          <p:cNvCxnSpPr/>
          <p:nvPr userDrawn="1"/>
        </p:nvCxnSpPr>
        <p:spPr>
          <a:xfrm>
            <a:off x="1490132" y="2714625"/>
            <a:ext cx="3420533" cy="0"/>
          </a:xfrm>
          <a:prstGeom prst="line">
            <a:avLst/>
          </a:prstGeom>
          <a:ln w="38100">
            <a:solidFill>
              <a:srgbClr val="CEC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56571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06401" y="329185"/>
            <a:ext cx="11376073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58129" y="434162"/>
            <a:ext cx="11075745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963168" y="1573468"/>
            <a:ext cx="10363200" cy="1828800"/>
          </a:xfrm>
          <a:prstGeom prst="rect">
            <a:avLst/>
          </a:prstGeom>
        </p:spPr>
        <p:txBody>
          <a:bodyPr lIns="45720" rIns="45720" bIns="45720"/>
          <a:lstStyle>
            <a:lvl1pPr algn="r">
              <a:defRPr sz="4500" b="1" baseline="0">
                <a:solidFill>
                  <a:srgbClr val="006747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dirty="0"/>
              <a:t>Click to edit title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963168" y="3685032"/>
            <a:ext cx="10363200" cy="914400"/>
          </a:xfrm>
          <a:prstGeom prst="rect">
            <a:avLst/>
          </a:prstGeo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dirty="0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28" y="5671457"/>
            <a:ext cx="2282208" cy="47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16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005" y="562707"/>
            <a:ext cx="10911840" cy="668467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006747"/>
                </a:solidFill>
              </a:defRPr>
            </a:lvl1pPr>
            <a:extLst/>
          </a:lstStyle>
          <a:p>
            <a:r>
              <a:rPr kumimoji="0" lang="en-US" dirty="0"/>
              <a:t>Click to edit Master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1200"/>
            <a:ext cx="10911840" cy="4187952"/>
          </a:xfrm>
          <a:prstGeom prst="rect">
            <a:avLst/>
          </a:prstGeom>
        </p:spPr>
        <p:txBody>
          <a:bodyPr/>
          <a:lstStyle>
            <a:lvl2pPr>
              <a:defRPr sz="20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extLst/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3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1"/>
    </p:custDataLst>
    <p:extLst>
      <p:ext uri="{BB962C8B-B14F-4D97-AF65-F5344CB8AC3E}">
        <p14:creationId xmlns:p14="http://schemas.microsoft.com/office/powerpoint/2010/main" val="122461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24" r:id="rId2"/>
    <p:sldLayoutId id="2147483664" r:id="rId3"/>
    <p:sldLayoutId id="2147483658" r:id="rId4"/>
    <p:sldLayoutId id="2147483710" r:id="rId5"/>
    <p:sldLayoutId id="2147483721" r:id="rId6"/>
    <p:sldLayoutId id="2147483722" r:id="rId7"/>
    <p:sldLayoutId id="2147483725" r:id="rId8"/>
    <p:sldLayoutId id="2147483726" r:id="rId9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1200"/>
        </a:spcAft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285750" algn="l" defTabSz="914400" rtl="0" eaLnBrk="1" latinLnBrk="0" hangingPunct="1">
        <a:spcBef>
          <a:spcPts val="1200"/>
        </a:spcBef>
        <a:spcAft>
          <a:spcPts val="120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jpg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168" y="1776664"/>
            <a:ext cx="10363200" cy="1828800"/>
          </a:xfrm>
        </p:spPr>
        <p:txBody>
          <a:bodyPr/>
          <a:lstStyle/>
          <a:p>
            <a:r>
              <a:rPr lang="en-US" dirty="0"/>
              <a:t>Analytical Methods</a:t>
            </a:r>
            <a:br>
              <a:rPr lang="en-US" dirty="0"/>
            </a:br>
            <a:r>
              <a:rPr lang="en-US" dirty="0"/>
              <a:t>for Business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Dr. Ronald K. Satterfield</a:t>
            </a:r>
          </a:p>
          <a:p>
            <a:r>
              <a:rPr lang="en-US" dirty="0"/>
              <a:t>Muma College of Business</a:t>
            </a:r>
          </a:p>
          <a:p>
            <a:r>
              <a:rPr lang="en-US" dirty="0"/>
              <a:t>University of South Florida</a:t>
            </a:r>
          </a:p>
        </p:txBody>
      </p:sp>
    </p:spTree>
    <p:extLst>
      <p:ext uri="{BB962C8B-B14F-4D97-AF65-F5344CB8AC3E}">
        <p14:creationId xmlns:p14="http://schemas.microsoft.com/office/powerpoint/2010/main" val="1755309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87748" y="310180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Logistic Regression – The Odds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7DB72F-D6F3-4821-9B18-1A80A00E2573}"/>
                  </a:ext>
                </a:extLst>
              </p:cNvPr>
              <p:cNvSpPr txBox="1"/>
              <p:nvPr/>
            </p:nvSpPr>
            <p:spPr>
              <a:xfrm>
                <a:off x="344245" y="2589853"/>
                <a:ext cx="11236362" cy="1553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𝑶𝒅𝒅𝒔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𝑹𝒂𝒕𝒊𝒐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𝑺𝒖𝒄𝒄𝒆𝒔𝒔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𝑭𝒂𝒊𝒍𝒖𝒓𝒆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</m:den>
                      </m:f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𝑺𝒖𝒄𝒄𝒆𝒔𝒔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𝑺𝒖𝒄𝒄𝒆𝒔𝒔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7DB72F-D6F3-4821-9B18-1A80A00E2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45" y="2589853"/>
                <a:ext cx="11236362" cy="155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344330"/>
              </p:ext>
            </p:extLst>
          </p:nvPr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939640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87748" y="310180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Logistic Regression – The Math Behind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257268"/>
              </p:ext>
            </p:extLst>
          </p:nvPr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7213F49-F165-4B94-AC89-CCF8306533BB}"/>
                  </a:ext>
                </a:extLst>
              </p:cNvPr>
              <p:cNvSpPr txBox="1"/>
              <p:nvPr/>
            </p:nvSpPr>
            <p:spPr>
              <a:xfrm>
                <a:off x="1058806" y="1468926"/>
                <a:ext cx="1629742" cy="754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7213F49-F165-4B94-AC89-CCF830653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06" y="1468926"/>
                <a:ext cx="1629742" cy="7542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936F4F-BC2A-4250-97DB-87D1AD87B5F7}"/>
                  </a:ext>
                </a:extLst>
              </p:cNvPr>
              <p:cNvSpPr txBox="1"/>
              <p:nvPr/>
            </p:nvSpPr>
            <p:spPr>
              <a:xfrm>
                <a:off x="710538" y="2513106"/>
                <a:ext cx="2196948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936F4F-BC2A-4250-97DB-87D1AD87B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38" y="2513106"/>
                <a:ext cx="2196948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DF8A2E-1E36-49EF-8F34-3A395FFCCA15}"/>
                  </a:ext>
                </a:extLst>
              </p:cNvPr>
              <p:cNvSpPr txBox="1"/>
              <p:nvPr/>
            </p:nvSpPr>
            <p:spPr>
              <a:xfrm>
                <a:off x="990711" y="3747524"/>
                <a:ext cx="1697837" cy="689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DF8A2E-1E36-49EF-8F34-3A395FFCC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11" y="3747524"/>
                <a:ext cx="1697837" cy="6890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AC6624-5FEB-465D-BA23-08BBD7C052DB}"/>
                  </a:ext>
                </a:extLst>
              </p:cNvPr>
              <p:cNvSpPr txBox="1"/>
              <p:nvPr/>
            </p:nvSpPr>
            <p:spPr>
              <a:xfrm>
                <a:off x="755991" y="5016428"/>
                <a:ext cx="2151551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AC6624-5FEB-465D-BA23-08BBD7C05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91" y="5016428"/>
                <a:ext cx="2151551" cy="386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B10B4A-A2FE-4DB3-907B-1C8E23982467}"/>
                  </a:ext>
                </a:extLst>
              </p:cNvPr>
              <p:cNvSpPr txBox="1"/>
              <p:nvPr/>
            </p:nvSpPr>
            <p:spPr>
              <a:xfrm>
                <a:off x="4929443" y="1954758"/>
                <a:ext cx="2204642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B10B4A-A2FE-4DB3-907B-1C8E23982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443" y="1954758"/>
                <a:ext cx="2204642" cy="386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8E5907-60C3-486F-A6E8-8D6A664BA869}"/>
                  </a:ext>
                </a:extLst>
              </p:cNvPr>
              <p:cNvSpPr txBox="1"/>
              <p:nvPr/>
            </p:nvSpPr>
            <p:spPr>
              <a:xfrm>
                <a:off x="5039091" y="3160020"/>
                <a:ext cx="2204642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8E5907-60C3-486F-A6E8-8D6A664BA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091" y="3160020"/>
                <a:ext cx="2204642" cy="3866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B3B604-CA79-4E6C-90DD-CDC308AB0C2B}"/>
                  </a:ext>
                </a:extLst>
              </p:cNvPr>
              <p:cNvSpPr txBox="1"/>
              <p:nvPr/>
            </p:nvSpPr>
            <p:spPr>
              <a:xfrm>
                <a:off x="4815890" y="4422873"/>
                <a:ext cx="2452787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B3B604-CA79-4E6C-90DD-CDC308AB0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890" y="4422873"/>
                <a:ext cx="2452787" cy="4168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C6807A-DB77-4B97-9D19-952677990AF4}"/>
                  </a:ext>
                </a:extLst>
              </p:cNvPr>
              <p:cNvSpPr txBox="1"/>
              <p:nvPr/>
            </p:nvSpPr>
            <p:spPr>
              <a:xfrm>
                <a:off x="9794685" y="1432226"/>
                <a:ext cx="1689052" cy="856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/>
                              </m:sSubSup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C6807A-DB77-4B97-9D19-952677990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4685" y="1432226"/>
                <a:ext cx="1689052" cy="8567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345FC7-FABC-4A33-9116-6A0B23E4770C}"/>
                  </a:ext>
                </a:extLst>
              </p:cNvPr>
              <p:cNvSpPr txBox="1"/>
              <p:nvPr/>
            </p:nvSpPr>
            <p:spPr>
              <a:xfrm>
                <a:off x="8804393" y="2864321"/>
                <a:ext cx="2778453" cy="853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/>
                              </m:sSubSup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  <m:sup/>
                                  </m:sSubSup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345FC7-FABC-4A33-9116-6A0B23E47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393" y="2864321"/>
                <a:ext cx="2778453" cy="8531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F85A5B-1511-4AC1-ABCB-9D8A13021A39}"/>
                  </a:ext>
                </a:extLst>
              </p:cNvPr>
              <p:cNvSpPr txBox="1"/>
              <p:nvPr/>
            </p:nvSpPr>
            <p:spPr>
              <a:xfrm>
                <a:off x="9396019" y="4241587"/>
                <a:ext cx="2085443" cy="708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F85A5B-1511-4AC1-ABCB-9D8A13021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019" y="4241587"/>
                <a:ext cx="2085443" cy="7082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56065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87748" y="310180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Logistic Regression –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7DB72F-D6F3-4821-9B18-1A80A00E2573}"/>
                  </a:ext>
                </a:extLst>
              </p:cNvPr>
              <p:cNvSpPr txBox="1"/>
              <p:nvPr/>
            </p:nvSpPr>
            <p:spPr>
              <a:xfrm>
                <a:off x="446443" y="2078865"/>
                <a:ext cx="11236362" cy="19867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6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6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6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6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6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6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US" sz="6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5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7DB72F-D6F3-4821-9B18-1A80A00E2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43" y="2078865"/>
                <a:ext cx="11236362" cy="19867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76590"/>
              </p:ext>
            </p:extLst>
          </p:nvPr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900713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27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6233" y="1228726"/>
                <a:ext cx="9609743" cy="4109113"/>
              </a:xfrm>
            </p:spPr>
            <p:txBody>
              <a:bodyPr/>
              <a:lstStyle/>
              <a:p>
                <a:r>
                  <a:rPr lang="en-US" sz="2000" b="1" dirty="0"/>
                  <a:t>Linearity in the Betas is Transformed to a Bounded S Curve</a:t>
                </a:r>
              </a:p>
              <a:p>
                <a:r>
                  <a:rPr lang="en-US" sz="2000" b="1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/>
                  <a:t>approaches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000" b="1" dirty="0"/>
                  <a:t>, P approaches 0 </a:t>
                </a:r>
              </a:p>
              <a:p>
                <a:r>
                  <a:rPr lang="en-US" sz="2000" b="1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sz="2800" b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/>
                  <a:t>approaches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000" b="1" dirty="0"/>
                  <a:t>,  P approaches 1</a:t>
                </a:r>
              </a:p>
            </p:txBody>
          </p:sp>
        </mc:Choice>
        <mc:Fallback xmlns="">
          <p:sp>
            <p:nvSpPr>
              <p:cNvPr id="5427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6233" y="1228726"/>
                <a:ext cx="9609743" cy="4109113"/>
              </a:xfrm>
              <a:blipFill>
                <a:blip r:embed="rId3"/>
                <a:stretch>
                  <a:fillRect l="-698" t="-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76590"/>
              </p:ext>
            </p:extLst>
          </p:nvPr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176997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Gavin’s Locations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E55F9-571E-403B-8F35-375E158D2B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0" r="16427"/>
          <a:stretch/>
        </p:blipFill>
        <p:spPr>
          <a:xfrm rot="5400000">
            <a:off x="6533488" y="1582715"/>
            <a:ext cx="4109543" cy="341838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393931"/>
              </p:ext>
            </p:extLst>
          </p:nvPr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EE4E3AF-6384-4D50-A9B9-AC5C1F630A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34935" y="1793253"/>
            <a:ext cx="4114303" cy="30857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482320-68C7-44A1-94ED-B8AC164842F2}"/>
              </a:ext>
            </a:extLst>
          </p:cNvPr>
          <p:cNvSpPr txBox="1"/>
          <p:nvPr/>
        </p:nvSpPr>
        <p:spPr>
          <a:xfrm>
            <a:off x="1989577" y="5544713"/>
            <a:ext cx="2633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Grandma’s Pond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57245-E8B1-453C-92F3-65BFD3F2F431}"/>
              </a:ext>
            </a:extLst>
          </p:cNvPr>
          <p:cNvSpPr txBox="1"/>
          <p:nvPr/>
        </p:nvSpPr>
        <p:spPr>
          <a:xfrm>
            <a:off x="7171184" y="5505746"/>
            <a:ext cx="287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Uncle Ron’s Canal</a:t>
            </a:r>
          </a:p>
        </p:txBody>
      </p:sp>
    </p:spTree>
    <p:extLst>
      <p:ext uri="{BB962C8B-B14F-4D97-AF65-F5344CB8AC3E}">
        <p14:creationId xmlns:p14="http://schemas.microsoft.com/office/powerpoint/2010/main" val="189463748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Gavin’s Bait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82320-68C7-44A1-94ED-B8AC164842F2}"/>
              </a:ext>
            </a:extLst>
          </p:cNvPr>
          <p:cNvSpPr txBox="1"/>
          <p:nvPr/>
        </p:nvSpPr>
        <p:spPr>
          <a:xfrm>
            <a:off x="2771081" y="5538926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Bread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57245-E8B1-453C-92F3-65BFD3F2F431}"/>
              </a:ext>
            </a:extLst>
          </p:cNvPr>
          <p:cNvSpPr txBox="1"/>
          <p:nvPr/>
        </p:nvSpPr>
        <p:spPr>
          <a:xfrm>
            <a:off x="7791809" y="5538925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Hot Dogs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78913-79B7-45EF-80C2-8E3EB0A6E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8" y="1334427"/>
            <a:ext cx="2455170" cy="4098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D2FEA0-4E0D-4208-B4DF-B0159EAC6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897" y="1733173"/>
            <a:ext cx="4636532" cy="3567956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691265D-B21E-4DF1-B311-4AA20CA65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096289"/>
              </p:ext>
            </p:extLst>
          </p:nvPr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01419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87748" y="310180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Logistic Regression – Exponentiation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7DB72F-D6F3-4821-9B18-1A80A00E2573}"/>
                  </a:ext>
                </a:extLst>
              </p:cNvPr>
              <p:cNvSpPr txBox="1"/>
              <p:nvPr/>
            </p:nvSpPr>
            <p:spPr>
              <a:xfrm>
                <a:off x="446443" y="2078865"/>
                <a:ext cx="11236362" cy="19867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6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6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6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6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6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6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sz="6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66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6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sz="6600" b="1" i="1" smtClean="0">
                                      <a:latin typeface="Cambria Math" panose="02040503050406030204" pitchFamily="18" charset="0"/>
                                    </a:rPr>
                                    <m:t>𝑳𝒐𝒄𝒂𝒕𝒊𝒐𝒏</m:t>
                                  </m:r>
                                </m:sub>
                              </m:sSub>
                              <m:r>
                                <a:rPr lang="en-US" sz="66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6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sz="6600" b="1" i="1" smtClean="0">
                                      <a:latin typeface="Cambria Math" panose="02040503050406030204" pitchFamily="18" charset="0"/>
                                    </a:rPr>
                                    <m:t>𝑩𝒂𝒊𝒕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5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7DB72F-D6F3-4821-9B18-1A80A00E2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43" y="2078865"/>
                <a:ext cx="11236362" cy="19867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/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D496A51-F792-49BB-B010-AA3E6ECAC159}"/>
              </a:ext>
            </a:extLst>
          </p:cNvPr>
          <p:cNvSpPr txBox="1"/>
          <p:nvPr/>
        </p:nvSpPr>
        <p:spPr>
          <a:xfrm>
            <a:off x="2716949" y="4888364"/>
            <a:ext cx="2981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Binary Variables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19FD8F6-51C5-4953-B8FC-8C5851B0D646}"/>
              </a:ext>
            </a:extLst>
          </p:cNvPr>
          <p:cNvSpPr/>
          <p:nvPr/>
        </p:nvSpPr>
        <p:spPr>
          <a:xfrm rot="19071960">
            <a:off x="5053903" y="4356939"/>
            <a:ext cx="1470916" cy="1882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1B88EF4-5602-49BF-9B78-1E128975EB67}"/>
              </a:ext>
            </a:extLst>
          </p:cNvPr>
          <p:cNvSpPr/>
          <p:nvPr/>
        </p:nvSpPr>
        <p:spPr>
          <a:xfrm rot="20370369">
            <a:off x="5567037" y="4438838"/>
            <a:ext cx="3848871" cy="1985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8875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Modeling Gavin’s Fishing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6233" y="1443876"/>
            <a:ext cx="9609743" cy="4109113"/>
          </a:xfrm>
        </p:spPr>
        <p:txBody>
          <a:bodyPr/>
          <a:lstStyle/>
          <a:p>
            <a:r>
              <a:rPr lang="en-US" sz="2000" b="1" dirty="0"/>
              <a:t>Model 0:  Intercept Only, No Independent Variables (For Comparison)</a:t>
            </a:r>
          </a:p>
          <a:p>
            <a:r>
              <a:rPr lang="en-US" sz="2000" b="1" dirty="0"/>
              <a:t>Model 1:  Place Variable Only</a:t>
            </a:r>
          </a:p>
          <a:p>
            <a:r>
              <a:rPr lang="en-US" sz="2000" b="1" dirty="0"/>
              <a:t>Model 2:  Bait Variable Only</a:t>
            </a:r>
          </a:p>
          <a:p>
            <a:r>
              <a:rPr lang="en-US" sz="2000" b="1" dirty="0"/>
              <a:t>Model 3:  Place and Bait Variables (Full Logistic Model)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E42A70-A186-4636-A895-A654555E9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096289"/>
              </p:ext>
            </p:extLst>
          </p:nvPr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879759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Gavin’s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624259-408A-468C-AE1B-93587CC05070}"/>
              </a:ext>
            </a:extLst>
          </p:cNvPr>
          <p:cNvSpPr/>
          <p:nvPr/>
        </p:nvSpPr>
        <p:spPr>
          <a:xfrm>
            <a:off x="652591" y="1538652"/>
            <a:ext cx="10881997" cy="367100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rm(list=ls())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library(</a:t>
            </a:r>
            <a:r>
              <a:rPr lang="en-US" sz="2400" b="1" dirty="0" err="1"/>
              <a:t>readxl</a:t>
            </a:r>
            <a:r>
              <a:rPr lang="en-US" sz="2400" b="1" dirty="0"/>
              <a:t>)</a:t>
            </a:r>
          </a:p>
          <a:p>
            <a:pPr>
              <a:lnSpc>
                <a:spcPct val="200000"/>
              </a:lnSpc>
            </a:pPr>
            <a:r>
              <a:rPr lang="en-US" sz="2400" b="1" dirty="0" err="1"/>
              <a:t>gavin</a:t>
            </a:r>
            <a:r>
              <a:rPr lang="en-US" sz="2400" b="1" dirty="0"/>
              <a:t>=</a:t>
            </a:r>
            <a:r>
              <a:rPr lang="en-US" sz="2400" b="1" dirty="0" err="1"/>
              <a:t>read_excel</a:t>
            </a:r>
            <a:r>
              <a:rPr lang="en-US" sz="2400" b="1" dirty="0"/>
              <a:t>("6304 Module 8 Data </a:t>
            </a:r>
            <a:r>
              <a:rPr lang="en-US" sz="2400" b="1" dirty="0" err="1"/>
              <a:t>Sets.xlsx",sheet</a:t>
            </a:r>
            <a:r>
              <a:rPr lang="en-US" sz="2400" b="1" dirty="0"/>
              <a:t>="Gavin Fishing")</a:t>
            </a:r>
          </a:p>
          <a:p>
            <a:pPr>
              <a:lnSpc>
                <a:spcPct val="200000"/>
              </a:lnSpc>
            </a:pPr>
            <a:r>
              <a:rPr lang="en-US" sz="2400" b="1" dirty="0" err="1"/>
              <a:t>colnames</a:t>
            </a:r>
            <a:r>
              <a:rPr lang="en-US" sz="2400" b="1" dirty="0"/>
              <a:t>(</a:t>
            </a:r>
            <a:r>
              <a:rPr lang="en-US" sz="2400" b="1" dirty="0" err="1"/>
              <a:t>gavin</a:t>
            </a:r>
            <a:r>
              <a:rPr lang="en-US" sz="2400" b="1" dirty="0"/>
              <a:t>)=</a:t>
            </a:r>
            <a:r>
              <a:rPr lang="en-US" sz="2400" b="1" dirty="0" err="1"/>
              <a:t>tolower</a:t>
            </a:r>
            <a:r>
              <a:rPr lang="en-US" sz="2400" b="1" dirty="0"/>
              <a:t>(</a:t>
            </a:r>
            <a:r>
              <a:rPr lang="en-US" sz="2400" b="1" dirty="0" err="1"/>
              <a:t>make.names</a:t>
            </a:r>
            <a:r>
              <a:rPr lang="en-US" sz="2400" b="1" dirty="0"/>
              <a:t>(</a:t>
            </a:r>
            <a:r>
              <a:rPr lang="en-US" sz="2400" b="1" dirty="0" err="1"/>
              <a:t>colnames</a:t>
            </a:r>
            <a:r>
              <a:rPr lang="en-US" sz="2400" b="1" dirty="0"/>
              <a:t>(</a:t>
            </a:r>
            <a:r>
              <a:rPr lang="en-US" sz="2400" b="1" dirty="0" err="1"/>
              <a:t>gavin</a:t>
            </a:r>
            <a:r>
              <a:rPr lang="en-US" sz="2400" b="1" dirty="0"/>
              <a:t>)))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attach(</a:t>
            </a:r>
            <a:r>
              <a:rPr lang="en-US" sz="2400" b="1" dirty="0" err="1"/>
              <a:t>gavin</a:t>
            </a:r>
            <a:r>
              <a:rPr lang="en-US" sz="2400" b="1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/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67394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Parameterizing the Models in 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624259-408A-468C-AE1B-93587CC05070}"/>
              </a:ext>
            </a:extLst>
          </p:cNvPr>
          <p:cNvSpPr/>
          <p:nvPr/>
        </p:nvSpPr>
        <p:spPr>
          <a:xfrm>
            <a:off x="1005203" y="1538652"/>
            <a:ext cx="10181594" cy="293234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output0=</a:t>
            </a:r>
            <a:r>
              <a:rPr lang="en-US" sz="2400" b="1" dirty="0" err="1"/>
              <a:t>glm</a:t>
            </a:r>
            <a:r>
              <a:rPr lang="en-US" sz="2400" b="1" dirty="0"/>
              <a:t>(success~1,data=</a:t>
            </a:r>
            <a:r>
              <a:rPr lang="en-US" sz="2400" b="1" dirty="0" err="1"/>
              <a:t>gavin,family</a:t>
            </a:r>
            <a:r>
              <a:rPr lang="en-US" sz="2400" b="1" dirty="0"/>
              <a:t>=binomial)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output1=</a:t>
            </a:r>
            <a:r>
              <a:rPr lang="en-US" sz="2400" b="1" dirty="0" err="1"/>
              <a:t>glm</a:t>
            </a:r>
            <a:r>
              <a:rPr lang="en-US" sz="2400" b="1" dirty="0"/>
              <a:t>(</a:t>
            </a:r>
            <a:r>
              <a:rPr lang="en-US" sz="2400" b="1" dirty="0" err="1"/>
              <a:t>success~place,data</a:t>
            </a:r>
            <a:r>
              <a:rPr lang="en-US" sz="2400" b="1" dirty="0"/>
              <a:t>=</a:t>
            </a:r>
            <a:r>
              <a:rPr lang="en-US" sz="2400" b="1" dirty="0" err="1"/>
              <a:t>gavin,family</a:t>
            </a:r>
            <a:r>
              <a:rPr lang="en-US" sz="2400" b="1" dirty="0"/>
              <a:t>=binomial)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output2=</a:t>
            </a:r>
            <a:r>
              <a:rPr lang="en-US" sz="2400" b="1" dirty="0" err="1"/>
              <a:t>glm</a:t>
            </a:r>
            <a:r>
              <a:rPr lang="en-US" sz="2400" b="1" dirty="0"/>
              <a:t>(</a:t>
            </a:r>
            <a:r>
              <a:rPr lang="en-US" sz="2400" b="1" dirty="0" err="1"/>
              <a:t>success~bait,data</a:t>
            </a:r>
            <a:r>
              <a:rPr lang="en-US" sz="2400" b="1" dirty="0"/>
              <a:t>=</a:t>
            </a:r>
            <a:r>
              <a:rPr lang="en-US" sz="2400" b="1" dirty="0" err="1"/>
              <a:t>gavin,family</a:t>
            </a:r>
            <a:r>
              <a:rPr lang="en-US" sz="2400" b="1" dirty="0"/>
              <a:t>=binomial)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output3=</a:t>
            </a:r>
            <a:r>
              <a:rPr lang="en-US" sz="2400" b="1" dirty="0" err="1"/>
              <a:t>glm</a:t>
            </a:r>
            <a:r>
              <a:rPr lang="en-US" sz="2400" b="1" dirty="0"/>
              <a:t>(</a:t>
            </a:r>
            <a:r>
              <a:rPr lang="en-US" sz="2400" b="1" dirty="0" err="1"/>
              <a:t>success~place+bait,data</a:t>
            </a:r>
            <a:r>
              <a:rPr lang="en-US" sz="2400" b="1" dirty="0"/>
              <a:t>=</a:t>
            </a:r>
            <a:r>
              <a:rPr lang="en-US" sz="2400" b="1" dirty="0" err="1"/>
              <a:t>gavin,family</a:t>
            </a:r>
            <a:r>
              <a:rPr lang="en-US" sz="2400" b="1" dirty="0"/>
              <a:t>=binomial)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/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54911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168" y="2691064"/>
            <a:ext cx="10363200" cy="914400"/>
          </a:xfrm>
        </p:spPr>
        <p:txBody>
          <a:bodyPr/>
          <a:lstStyle/>
          <a:p>
            <a:r>
              <a:rPr lang="en-US" dirty="0"/>
              <a:t>Logistic Regression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Dr. Ronald K. Satterfield</a:t>
            </a:r>
          </a:p>
          <a:p>
            <a:r>
              <a:rPr lang="en-US" dirty="0"/>
              <a:t>Muma College of Business</a:t>
            </a:r>
          </a:p>
          <a:p>
            <a:r>
              <a:rPr lang="en-US" dirty="0"/>
              <a:t>University of South Florida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161A0F-94F8-413C-8FE3-22E44230B3EF}"/>
              </a:ext>
            </a:extLst>
          </p:cNvPr>
          <p:cNvSpPr txBox="1">
            <a:spLocks/>
          </p:cNvSpPr>
          <p:nvPr/>
        </p:nvSpPr>
        <p:spPr>
          <a:xfrm>
            <a:off x="963168" y="4995752"/>
            <a:ext cx="10363200" cy="669941"/>
          </a:xfrm>
          <a:prstGeom prst="rect">
            <a:avLst/>
          </a:prstGeom>
        </p:spPr>
        <p:txBody>
          <a:bodyPr lIns="45720" rIns="45720" bIns="45720"/>
          <a:lstStyle>
            <a:lvl1pPr algn="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500" b="1" kern="1200" baseline="0">
                <a:solidFill>
                  <a:srgbClr val="006747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What’s the Probability I’ll Get This?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858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Model Summary (Model 3)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/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F0FC1CB-362C-4E7A-AA35-339A16F15CC0}"/>
              </a:ext>
            </a:extLst>
          </p:cNvPr>
          <p:cNvSpPr/>
          <p:nvPr/>
        </p:nvSpPr>
        <p:spPr>
          <a:xfrm>
            <a:off x="1107716" y="1148168"/>
            <a:ext cx="9730154" cy="483209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success ~ place + bait, family = binomial, data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gavin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Deviance Residuals: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 1Q   Median       3Q      Max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-2.3957  -0.5320   0.3417   0.8982   1.0823  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Estimate Std. Error z value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     0.2279     0.7775   0.293   0.7695  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placeUncle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Ron's Canal  -2.1118     1.2292  -1.718   0.0858 .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baitHot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Dogs             2.5834     1.2486   2.069   0.0385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(Dispersion parameter for binomial family taken to be 1)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Null deviance: 29.767  on 21  degrees of freedom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Residual deviance: 21.110  on 19  degrees of freedom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AIC: 27.11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Fisher Scoring iterations: 5</a:t>
            </a:r>
          </a:p>
        </p:txBody>
      </p:sp>
    </p:spTree>
    <p:extLst>
      <p:ext uri="{BB962C8B-B14F-4D97-AF65-F5344CB8AC3E}">
        <p14:creationId xmlns:p14="http://schemas.microsoft.com/office/powerpoint/2010/main" val="274208819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Model Summary (Model 3)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/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F0FC1CB-362C-4E7A-AA35-339A16F15CC0}"/>
              </a:ext>
            </a:extLst>
          </p:cNvPr>
          <p:cNvSpPr/>
          <p:nvPr/>
        </p:nvSpPr>
        <p:spPr>
          <a:xfrm>
            <a:off x="1107716" y="1148168"/>
            <a:ext cx="9730154" cy="483209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success ~ place + bait, family = binomial, data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gavin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Deviance Residuals: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 1Q   Median       3Q      Max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-2.3957  -0.5320   0.3417   0.8982   1.0823  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Estimate Std. Error z value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     0.2279     0.7775   0.293   0.7695  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placeUncle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Ron's Canal  -2.1118     1.2292  -1.718   0.0858 .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baitHot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Dogs             2.5834     1.2486   2.069   0.0385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(Dispersion parameter for binomial family taken to be 1)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Null deviance: 29.767  on 21  degrees of freedom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Residual deviance: 21.110  on 19  degrees of freedom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AIC: 27.11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Fisher Scoring iterations: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0DC8EE-9363-41D9-97E1-57613081CEF8}"/>
              </a:ext>
            </a:extLst>
          </p:cNvPr>
          <p:cNvSpPr txBox="1"/>
          <p:nvPr/>
        </p:nvSpPr>
        <p:spPr>
          <a:xfrm>
            <a:off x="6938688" y="2360706"/>
            <a:ext cx="3736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Your Model (In Case You Forgot)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C82C4941-D771-48BD-AA8C-F74BF9B314BC}"/>
              </a:ext>
            </a:extLst>
          </p:cNvPr>
          <p:cNvSpPr/>
          <p:nvPr/>
        </p:nvSpPr>
        <p:spPr>
          <a:xfrm rot="19204245">
            <a:off x="6416494" y="1480422"/>
            <a:ext cx="346934" cy="1183341"/>
          </a:xfrm>
          <a:prstGeom prst="upArrow">
            <a:avLst>
              <a:gd name="adj1" fmla="val 27518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0404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Model Summary (Model 3)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/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F0FC1CB-362C-4E7A-AA35-339A16F15CC0}"/>
              </a:ext>
            </a:extLst>
          </p:cNvPr>
          <p:cNvSpPr/>
          <p:nvPr/>
        </p:nvSpPr>
        <p:spPr>
          <a:xfrm>
            <a:off x="1107716" y="1148168"/>
            <a:ext cx="9730154" cy="483209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success ~ place + bait, family = binomial, data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gavin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Deviance Residuals: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 1Q   Median       3Q      Max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-2.3957  -0.5320   0.3417   0.8982   1.0823  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Estimate Std. Error z value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     0.2279     0.7775   0.293   0.7695  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placeUncle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Ron's Canal  -2.1118     1.2292  -1.718   0.0858 .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baitHot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Dogs             2.5834     1.2486   2.069   0.0385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(Dispersion parameter for binomial family taken to be 1)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Null deviance: 29.767  on 21  degrees of freedom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Residual deviance: 21.110  on 19  degrees of freedom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AIC: 27.11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Fisher Scoring iterations: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0DC8EE-9363-41D9-97E1-57613081CEF8}"/>
              </a:ext>
            </a:extLst>
          </p:cNvPr>
          <p:cNvSpPr txBox="1"/>
          <p:nvPr/>
        </p:nvSpPr>
        <p:spPr>
          <a:xfrm>
            <a:off x="5861582" y="1636843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Beta Coefficients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C82C4941-D771-48BD-AA8C-F74BF9B314BC}"/>
              </a:ext>
            </a:extLst>
          </p:cNvPr>
          <p:cNvSpPr/>
          <p:nvPr/>
        </p:nvSpPr>
        <p:spPr>
          <a:xfrm rot="14370195">
            <a:off x="4875036" y="1488843"/>
            <a:ext cx="346934" cy="1863237"/>
          </a:xfrm>
          <a:prstGeom prst="upArrow">
            <a:avLst>
              <a:gd name="adj1" fmla="val 27518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7809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Model Summary (Model 3)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/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F0FC1CB-362C-4E7A-AA35-339A16F15CC0}"/>
              </a:ext>
            </a:extLst>
          </p:cNvPr>
          <p:cNvSpPr/>
          <p:nvPr/>
        </p:nvSpPr>
        <p:spPr>
          <a:xfrm>
            <a:off x="1107716" y="1148168"/>
            <a:ext cx="9730154" cy="483209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success ~ place + bait, family = binomial, data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gavin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Deviance Residuals: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 1Q   Median       3Q      Max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-2.3957  -0.5320   0.3417   0.8982   1.0823  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Estimate Std. Error z value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     0.2279     0.7775   0.293   0.7695  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placeUncle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Ron's Canal  -2.1118     1.2292  -1.718   0.0858 .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baitHot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Dogs             2.5834     1.2486   2.069   0.0385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(Dispersion parameter for binomial family taken to be 1)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Null deviance: 29.767  on 21  degrees of freedom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Residual deviance: 21.110  on 19  degrees of freedom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AIC: 27.11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Fisher Scoring iterations: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0DC8EE-9363-41D9-97E1-57613081CEF8}"/>
              </a:ext>
            </a:extLst>
          </p:cNvPr>
          <p:cNvSpPr txBox="1"/>
          <p:nvPr/>
        </p:nvSpPr>
        <p:spPr>
          <a:xfrm>
            <a:off x="9109697" y="1755599"/>
            <a:ext cx="112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 Values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C82C4941-D771-48BD-AA8C-F74BF9B314BC}"/>
              </a:ext>
            </a:extLst>
          </p:cNvPr>
          <p:cNvSpPr/>
          <p:nvPr/>
        </p:nvSpPr>
        <p:spPr>
          <a:xfrm rot="14370195">
            <a:off x="8099394" y="1696812"/>
            <a:ext cx="346934" cy="1863237"/>
          </a:xfrm>
          <a:prstGeom prst="upArrow">
            <a:avLst>
              <a:gd name="adj1" fmla="val 27518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1582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Model Summary (Model 3)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/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F0FC1CB-362C-4E7A-AA35-339A16F15CC0}"/>
              </a:ext>
            </a:extLst>
          </p:cNvPr>
          <p:cNvSpPr/>
          <p:nvPr/>
        </p:nvSpPr>
        <p:spPr>
          <a:xfrm>
            <a:off x="1107716" y="1148168"/>
            <a:ext cx="9730154" cy="483209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success ~ place + bait, family = binomial, data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gavin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Deviance Residuals: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 1Q   Median       3Q      Max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-2.3957  -0.5320   0.3417   0.8982   1.0823  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Estimate Std. Error z value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     0.2279     0.7775   0.293   0.7695  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placeUncle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Ron's Canal  -2.1118     1.2292  -1.718   0.0858 .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baitHot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Dogs             2.5834     1.2486   2.069   0.0385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(Dispersion parameter for binomial family taken to be 1)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Null deviance: 29.767  on 21  degrees of freedom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Residual deviance: 21.110  on 19  degrees of freedom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AIC: 27.11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Fisher Scoring iterations: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0DC8EE-9363-41D9-97E1-57613081CEF8}"/>
              </a:ext>
            </a:extLst>
          </p:cNvPr>
          <p:cNvSpPr txBox="1"/>
          <p:nvPr/>
        </p:nvSpPr>
        <p:spPr>
          <a:xfrm>
            <a:off x="7938309" y="2281763"/>
            <a:ext cx="255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Deviance Factors</a:t>
            </a:r>
          </a:p>
          <a:p>
            <a:r>
              <a:rPr lang="en-US" b="1" dirty="0">
                <a:solidFill>
                  <a:srgbClr val="FF0000"/>
                </a:solidFill>
              </a:rPr>
              <a:t>Null:  No X Variables</a:t>
            </a:r>
          </a:p>
          <a:p>
            <a:r>
              <a:rPr lang="en-US" b="1" dirty="0">
                <a:solidFill>
                  <a:srgbClr val="FF0000"/>
                </a:solidFill>
              </a:rPr>
              <a:t>Residual:  This Model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C82C4941-D771-48BD-AA8C-F74BF9B314BC}"/>
              </a:ext>
            </a:extLst>
          </p:cNvPr>
          <p:cNvSpPr/>
          <p:nvPr/>
        </p:nvSpPr>
        <p:spPr>
          <a:xfrm rot="14370195">
            <a:off x="5596012" y="1549578"/>
            <a:ext cx="397502" cy="4418613"/>
          </a:xfrm>
          <a:prstGeom prst="upArrow">
            <a:avLst>
              <a:gd name="adj1" fmla="val 27518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9330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Extracting Coefficients and Confidence Intervals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624259-408A-468C-AE1B-93587CC05070}"/>
              </a:ext>
            </a:extLst>
          </p:cNvPr>
          <p:cNvSpPr/>
          <p:nvPr/>
        </p:nvSpPr>
        <p:spPr>
          <a:xfrm>
            <a:off x="1005203" y="1538652"/>
            <a:ext cx="10181594" cy="145501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err="1"/>
              <a:t>coef</a:t>
            </a:r>
            <a:r>
              <a:rPr lang="en-US" sz="2400" b="1" dirty="0"/>
              <a:t>(output3)</a:t>
            </a:r>
          </a:p>
          <a:p>
            <a:pPr>
              <a:lnSpc>
                <a:spcPct val="200000"/>
              </a:lnSpc>
            </a:pPr>
            <a:r>
              <a:rPr lang="en-US" sz="2400" b="1" dirty="0" err="1"/>
              <a:t>confint</a:t>
            </a:r>
            <a:r>
              <a:rPr lang="en-US" sz="2400" b="1" dirty="0"/>
              <a:t>(output3)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/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576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Create and View An Output Object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624259-408A-468C-AE1B-93587CC05070}"/>
              </a:ext>
            </a:extLst>
          </p:cNvPr>
          <p:cNvSpPr/>
          <p:nvPr/>
        </p:nvSpPr>
        <p:spPr>
          <a:xfrm>
            <a:off x="687280" y="1538652"/>
            <a:ext cx="10887973" cy="145501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err="1"/>
              <a:t>gavin.coefficients</a:t>
            </a:r>
            <a:r>
              <a:rPr lang="en-US" sz="2400" b="1" dirty="0"/>
              <a:t>=</a:t>
            </a:r>
            <a:r>
              <a:rPr lang="en-US" sz="2400" b="1" dirty="0" err="1"/>
              <a:t>cbind</a:t>
            </a:r>
            <a:r>
              <a:rPr lang="en-US" sz="2400" b="1" dirty="0"/>
              <a:t>("Beta </a:t>
            </a:r>
            <a:r>
              <a:rPr lang="en-US" sz="2400" b="1" dirty="0" err="1"/>
              <a:t>Coef</a:t>
            </a:r>
            <a:r>
              <a:rPr lang="en-US" sz="2400" b="1" dirty="0"/>
              <a:t>"=</a:t>
            </a:r>
            <a:r>
              <a:rPr lang="en-US" sz="2400" b="1" dirty="0" err="1"/>
              <a:t>coef</a:t>
            </a:r>
            <a:r>
              <a:rPr lang="en-US" sz="2400" b="1" dirty="0"/>
              <a:t>(output3),</a:t>
            </a:r>
            <a:r>
              <a:rPr lang="en-US" sz="2400" b="1" dirty="0" err="1"/>
              <a:t>confint</a:t>
            </a:r>
            <a:r>
              <a:rPr lang="en-US" sz="2400" b="1" dirty="0"/>
              <a:t>(output3))</a:t>
            </a:r>
          </a:p>
          <a:p>
            <a:pPr>
              <a:lnSpc>
                <a:spcPct val="200000"/>
              </a:lnSpc>
            </a:pPr>
            <a:r>
              <a:rPr lang="en-US" sz="2400" b="1" dirty="0" err="1"/>
              <a:t>gavin.coefficients</a:t>
            </a:r>
            <a:endParaRPr lang="en-US" sz="2400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/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17777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Creates an Object of All X Variable Levels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624259-408A-468C-AE1B-93587CC05070}"/>
              </a:ext>
            </a:extLst>
          </p:cNvPr>
          <p:cNvSpPr/>
          <p:nvPr/>
        </p:nvSpPr>
        <p:spPr>
          <a:xfrm>
            <a:off x="316754" y="1538652"/>
            <a:ext cx="11266092" cy="145501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fr-FR" sz="2400" b="1" dirty="0" err="1"/>
              <a:t>gavin.predictions</a:t>
            </a:r>
            <a:r>
              <a:rPr lang="fr-FR" sz="2400" b="1" dirty="0"/>
              <a:t>=</a:t>
            </a:r>
            <a:r>
              <a:rPr lang="fr-FR" sz="2400" b="1" dirty="0" err="1"/>
              <a:t>expand.grid</a:t>
            </a:r>
            <a:r>
              <a:rPr lang="fr-FR" sz="2400" b="1" dirty="0"/>
              <a:t>(</a:t>
            </a:r>
            <a:r>
              <a:rPr lang="fr-FR" sz="2400" b="1" dirty="0" err="1"/>
              <a:t>bait</a:t>
            </a:r>
            <a:r>
              <a:rPr lang="fr-FR" sz="2400" b="1" dirty="0"/>
              <a:t>=unique(</a:t>
            </a:r>
            <a:r>
              <a:rPr lang="fr-FR" sz="2400" b="1" dirty="0" err="1"/>
              <a:t>gavin$bait</a:t>
            </a:r>
            <a:r>
              <a:rPr lang="fr-FR" sz="2400" b="1" dirty="0"/>
              <a:t>),place=unique(</a:t>
            </a:r>
            <a:r>
              <a:rPr lang="fr-FR" sz="2400" b="1" dirty="0" err="1"/>
              <a:t>gavin$place</a:t>
            </a:r>
            <a:r>
              <a:rPr lang="fr-FR" sz="2400" b="1" dirty="0"/>
              <a:t>))</a:t>
            </a:r>
            <a:endParaRPr lang="en-US" sz="2400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/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867057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Calculates Predictions for X Variable Levels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624259-408A-468C-AE1B-93587CC05070}"/>
              </a:ext>
            </a:extLst>
          </p:cNvPr>
          <p:cNvSpPr/>
          <p:nvPr/>
        </p:nvSpPr>
        <p:spPr>
          <a:xfrm>
            <a:off x="316754" y="1538652"/>
            <a:ext cx="11266092" cy="219367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err="1"/>
              <a:t>gavin.predictions$pred_prob</a:t>
            </a:r>
            <a:r>
              <a:rPr lang="en-US" sz="2400" b="1" dirty="0"/>
              <a:t>=predict(output3,newdata=</a:t>
            </a:r>
            <a:r>
              <a:rPr lang="en-US" sz="2400" b="1" dirty="0" err="1"/>
              <a:t>gavin.predictions,type</a:t>
            </a:r>
            <a:r>
              <a:rPr lang="en-US" sz="2400" b="1" dirty="0"/>
              <a:t>="response")</a:t>
            </a:r>
          </a:p>
          <a:p>
            <a:pPr>
              <a:lnSpc>
                <a:spcPct val="200000"/>
              </a:lnSpc>
            </a:pPr>
            <a:r>
              <a:rPr lang="en-US" sz="2400" b="1" dirty="0" err="1"/>
              <a:t>gavin.predictions</a:t>
            </a:r>
            <a:endParaRPr lang="en-US" sz="2400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/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09204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Calculates Predictions for X Variable Levels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624259-408A-468C-AE1B-93587CC05070}"/>
              </a:ext>
            </a:extLst>
          </p:cNvPr>
          <p:cNvSpPr/>
          <p:nvPr/>
        </p:nvSpPr>
        <p:spPr>
          <a:xfrm>
            <a:off x="1381705" y="1508770"/>
            <a:ext cx="9406965" cy="367100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bait             place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pred_prob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   Bread    Grandma's Pond 0.5567196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 Hot Dogs    Grandma's Pond 0.9432804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3    Bread Uncle Ron's Canal 0.1319365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4 Hot Dogs Uncle Ron's Canal 0.6680635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/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398835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Plan for This Presentation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6233" y="1228726"/>
            <a:ext cx="9609743" cy="4109113"/>
          </a:xfrm>
        </p:spPr>
        <p:txBody>
          <a:bodyPr/>
          <a:lstStyle/>
          <a:p>
            <a:r>
              <a:rPr lang="en-US" sz="2000" b="1" dirty="0"/>
              <a:t>Logistic Regression Background</a:t>
            </a:r>
          </a:p>
          <a:p>
            <a:r>
              <a:rPr lang="en-US" sz="2000" b="1" dirty="0"/>
              <a:t>Understanding of the Odds Ratio</a:t>
            </a:r>
          </a:p>
          <a:p>
            <a:r>
              <a:rPr lang="en-US" sz="2000" b="1" dirty="0"/>
              <a:t>Mathematical Derivation</a:t>
            </a:r>
          </a:p>
          <a:p>
            <a:r>
              <a:rPr lang="en-US" sz="2000" b="1" dirty="0"/>
              <a:t>Simple Practice Problem</a:t>
            </a:r>
          </a:p>
          <a:p>
            <a:r>
              <a:rPr lang="en-US" sz="2000" b="1" dirty="0"/>
              <a:t>Determining Predictions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407026"/>
              </p:ext>
            </p:extLst>
          </p:nvPr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08752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Gavin’s Predictions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691265D-B21E-4DF1-B311-4AA20CA65879}"/>
              </a:ext>
            </a:extLst>
          </p:cNvPr>
          <p:cNvGraphicFramePr>
            <a:graphicFrameLocks noGrp="1"/>
          </p:cNvGraphicFramePr>
          <p:nvPr/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12F15D2-F97D-407D-9A3F-47785422B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621162"/>
              </p:ext>
            </p:extLst>
          </p:nvPr>
        </p:nvGraphicFramePr>
        <p:xfrm>
          <a:off x="2032000" y="1312506"/>
          <a:ext cx="8127999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85622955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8278004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4072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733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/>
                        <a:t>.5567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.1319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9394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.9433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.6681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65965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FE0E55E-D465-468F-BF5D-CD1F03FA14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0236" y="1641525"/>
            <a:ext cx="1771525" cy="1328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BD0C2F-B627-4ED8-9A91-29A819F35A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0" r="16427"/>
          <a:stretch/>
        </p:blipFill>
        <p:spPr>
          <a:xfrm rot="5400000">
            <a:off x="7911016" y="1571325"/>
            <a:ext cx="1798517" cy="14960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377F81-DD92-4A49-BA15-6E28F7C9CC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6" r="14479"/>
          <a:stretch/>
        </p:blipFill>
        <p:spPr>
          <a:xfrm rot="5400000">
            <a:off x="3083206" y="2916261"/>
            <a:ext cx="854636" cy="19984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4BEA2E-BBBE-426A-9EEA-05F7038E5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874" y="4581180"/>
            <a:ext cx="1612443" cy="124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1169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Logistic Regression – BMW Purchase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070512"/>
              </p:ext>
            </p:extLst>
          </p:nvPr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050" name="Picture 2" descr="Image result for bmw 5-series">
            <a:extLst>
              <a:ext uri="{FF2B5EF4-FFF2-40B4-BE49-F238E27FC236}">
                <a16:creationId xmlns:a16="http://schemas.microsoft.com/office/drawing/2014/main" id="{AEDC66E6-32FC-40DD-8AD8-69201BBD7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75" y="1294462"/>
            <a:ext cx="10596282" cy="454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63784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Logistic Regression – BMW Purchase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624259-408A-468C-AE1B-93587CC05070}"/>
              </a:ext>
            </a:extLst>
          </p:cNvPr>
          <p:cNvSpPr/>
          <p:nvPr/>
        </p:nvSpPr>
        <p:spPr>
          <a:xfrm>
            <a:off x="430306" y="1228726"/>
            <a:ext cx="11516659" cy="293234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rm(list=ls())</a:t>
            </a:r>
          </a:p>
          <a:p>
            <a:pPr>
              <a:lnSpc>
                <a:spcPct val="200000"/>
              </a:lnSpc>
            </a:pPr>
            <a:r>
              <a:rPr lang="en-US" sz="2400" b="1" dirty="0" err="1"/>
              <a:t>bmw</a:t>
            </a:r>
            <a:r>
              <a:rPr lang="en-US" sz="2400" b="1" dirty="0"/>
              <a:t>=</a:t>
            </a:r>
            <a:r>
              <a:rPr lang="en-US" sz="2400" b="1" dirty="0" err="1"/>
              <a:t>read_excel</a:t>
            </a:r>
            <a:r>
              <a:rPr lang="en-US" sz="2400" b="1" dirty="0"/>
              <a:t>("6304 Module 8 Data Sets.xlsx", sheet = "BMW", skip=2)</a:t>
            </a:r>
          </a:p>
          <a:p>
            <a:pPr>
              <a:lnSpc>
                <a:spcPct val="200000"/>
              </a:lnSpc>
            </a:pPr>
            <a:r>
              <a:rPr lang="en-US" sz="2400" b="1" dirty="0" err="1"/>
              <a:t>colnames</a:t>
            </a:r>
            <a:r>
              <a:rPr lang="en-US" sz="2400" b="1" dirty="0"/>
              <a:t>(</a:t>
            </a:r>
            <a:r>
              <a:rPr lang="en-US" sz="2400" b="1" dirty="0" err="1"/>
              <a:t>bmw</a:t>
            </a:r>
            <a:r>
              <a:rPr lang="en-US" sz="2400" b="1" dirty="0"/>
              <a:t>)=</a:t>
            </a:r>
            <a:r>
              <a:rPr lang="en-US" sz="2400" b="1" dirty="0" err="1"/>
              <a:t>tolower</a:t>
            </a:r>
            <a:r>
              <a:rPr lang="en-US" sz="2400" b="1" dirty="0"/>
              <a:t>(</a:t>
            </a:r>
            <a:r>
              <a:rPr lang="en-US" sz="2400" b="1" dirty="0" err="1"/>
              <a:t>make.names</a:t>
            </a:r>
            <a:r>
              <a:rPr lang="en-US" sz="2400" b="1" dirty="0"/>
              <a:t>(</a:t>
            </a:r>
            <a:r>
              <a:rPr lang="en-US" sz="2400" b="1" dirty="0" err="1"/>
              <a:t>colnames</a:t>
            </a:r>
            <a:r>
              <a:rPr lang="en-US" sz="2400" b="1" dirty="0"/>
              <a:t>(</a:t>
            </a:r>
            <a:r>
              <a:rPr lang="en-US" sz="2400" b="1" dirty="0" err="1"/>
              <a:t>bmw</a:t>
            </a:r>
            <a:r>
              <a:rPr lang="en-US" sz="2400" b="1" dirty="0"/>
              <a:t>)))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attach(</a:t>
            </a:r>
            <a:r>
              <a:rPr lang="en-US" sz="2400" b="1" dirty="0" err="1"/>
              <a:t>bmw</a:t>
            </a:r>
            <a:r>
              <a:rPr lang="en-US" sz="2400" b="1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/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13801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Logistic Regression – BMW Purchase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624259-408A-468C-AE1B-93587CC05070}"/>
              </a:ext>
            </a:extLst>
          </p:cNvPr>
          <p:cNvSpPr/>
          <p:nvPr/>
        </p:nvSpPr>
        <p:spPr>
          <a:xfrm>
            <a:off x="994391" y="1813570"/>
            <a:ext cx="10181594" cy="71635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plot(</a:t>
            </a:r>
            <a:r>
              <a:rPr lang="en-US" sz="2400" b="1" dirty="0" err="1"/>
              <a:t>income,purchase,pch</a:t>
            </a:r>
            <a:r>
              <a:rPr lang="en-US" sz="2400" b="1" dirty="0"/>
              <a:t>=19,main="Plot of BMW Data")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/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85454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Logistic Regression – BMW Purchase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624259-408A-468C-AE1B-93587CC05070}"/>
              </a:ext>
            </a:extLst>
          </p:cNvPr>
          <p:cNvSpPr/>
          <p:nvPr/>
        </p:nvSpPr>
        <p:spPr>
          <a:xfrm>
            <a:off x="994391" y="1813570"/>
            <a:ext cx="10181594" cy="145501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err="1"/>
              <a:t>bmw.out</a:t>
            </a:r>
            <a:r>
              <a:rPr lang="en-US" sz="2400" b="1" dirty="0"/>
              <a:t>=</a:t>
            </a:r>
            <a:r>
              <a:rPr lang="en-US" sz="2400" b="1" dirty="0" err="1"/>
              <a:t>glm</a:t>
            </a:r>
            <a:r>
              <a:rPr lang="en-US" sz="2400" b="1" dirty="0"/>
              <a:t>(</a:t>
            </a:r>
            <a:r>
              <a:rPr lang="en-US" sz="2400" b="1" dirty="0" err="1"/>
              <a:t>purchase~income,family</a:t>
            </a:r>
            <a:r>
              <a:rPr lang="en-US" sz="2400" b="1" dirty="0"/>
              <a:t>="</a:t>
            </a:r>
            <a:r>
              <a:rPr lang="en-US" sz="2400" b="1" dirty="0" err="1"/>
              <a:t>binomial",data</a:t>
            </a:r>
            <a:r>
              <a:rPr lang="en-US" sz="2400" b="1" dirty="0"/>
              <a:t>=</a:t>
            </a:r>
            <a:r>
              <a:rPr lang="en-US" sz="2400" b="1" dirty="0" err="1"/>
              <a:t>bmw</a:t>
            </a:r>
            <a:r>
              <a:rPr lang="en-US" sz="2400" b="1" dirty="0"/>
              <a:t>)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summary(</a:t>
            </a:r>
            <a:r>
              <a:rPr lang="en-US" sz="2400" b="1" dirty="0" err="1"/>
              <a:t>bmw.out</a:t>
            </a:r>
            <a:r>
              <a:rPr lang="en-US" sz="2400" b="1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/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60201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Logistic Regression – BMW Purchase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624259-408A-468C-AE1B-93587CC05070}"/>
              </a:ext>
            </a:extLst>
          </p:cNvPr>
          <p:cNvSpPr/>
          <p:nvPr/>
        </p:nvSpPr>
        <p:spPr>
          <a:xfrm>
            <a:off x="1127168" y="1761097"/>
            <a:ext cx="9916039" cy="145501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beta.info=</a:t>
            </a:r>
            <a:r>
              <a:rPr lang="en-US" sz="2400" b="1" dirty="0" err="1"/>
              <a:t>cbind</a:t>
            </a:r>
            <a:r>
              <a:rPr lang="en-US" sz="2400" b="1" dirty="0"/>
              <a:t>("beta"=</a:t>
            </a:r>
            <a:r>
              <a:rPr lang="en-US" sz="2400" b="1" dirty="0" err="1"/>
              <a:t>coef</a:t>
            </a:r>
            <a:r>
              <a:rPr lang="en-US" sz="2400" b="1" dirty="0"/>
              <a:t>(</a:t>
            </a:r>
            <a:r>
              <a:rPr lang="en-US" sz="2400" b="1" dirty="0" err="1"/>
              <a:t>bmw.out</a:t>
            </a:r>
            <a:r>
              <a:rPr lang="en-US" sz="2400" b="1" dirty="0"/>
              <a:t>),</a:t>
            </a:r>
            <a:r>
              <a:rPr lang="en-US" sz="2400" b="1" dirty="0" err="1"/>
              <a:t>confint</a:t>
            </a:r>
            <a:r>
              <a:rPr lang="en-US" sz="2400" b="1" dirty="0"/>
              <a:t>(</a:t>
            </a:r>
            <a:r>
              <a:rPr lang="en-US" sz="2400" b="1" dirty="0" err="1"/>
              <a:t>bmw.out</a:t>
            </a:r>
            <a:r>
              <a:rPr lang="en-US" sz="2400" b="1" dirty="0"/>
              <a:t>))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beta.info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822301"/>
              </p:ext>
            </p:extLst>
          </p:nvPr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92416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Logistic Regression – BMW Purchase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624259-408A-468C-AE1B-93587CC05070}"/>
              </a:ext>
            </a:extLst>
          </p:cNvPr>
          <p:cNvSpPr/>
          <p:nvPr/>
        </p:nvSpPr>
        <p:spPr>
          <a:xfrm>
            <a:off x="399707" y="1578126"/>
            <a:ext cx="11233536" cy="145501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pred.info=</a:t>
            </a:r>
            <a:r>
              <a:rPr lang="en-US" sz="2400" b="1" dirty="0" err="1"/>
              <a:t>expand.grid</a:t>
            </a:r>
            <a:r>
              <a:rPr lang="en-US" sz="2400" b="1" dirty="0"/>
              <a:t>(income=seq(min(</a:t>
            </a:r>
            <a:r>
              <a:rPr lang="en-US" sz="2400" b="1" dirty="0" err="1"/>
              <a:t>bmw$income</a:t>
            </a:r>
            <a:r>
              <a:rPr lang="en-US" sz="2400" b="1" dirty="0"/>
              <a:t>),max(</a:t>
            </a:r>
            <a:r>
              <a:rPr lang="en-US" sz="2400" b="1" dirty="0" err="1"/>
              <a:t>bmw$income</a:t>
            </a:r>
            <a:r>
              <a:rPr lang="en-US" sz="2400" b="1" dirty="0"/>
              <a:t>), by=1000))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822301"/>
              </p:ext>
            </p:extLst>
          </p:nvPr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46847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Logistic Regression – BMW Purchase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624259-408A-468C-AE1B-93587CC05070}"/>
              </a:ext>
            </a:extLst>
          </p:cNvPr>
          <p:cNvSpPr/>
          <p:nvPr/>
        </p:nvSpPr>
        <p:spPr>
          <a:xfrm>
            <a:off x="399707" y="1578126"/>
            <a:ext cx="11233536" cy="145501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err="1"/>
              <a:t>pred.info$pred.beta</a:t>
            </a:r>
            <a:r>
              <a:rPr lang="en-US" sz="2400" b="1" dirty="0"/>
              <a:t>=predict(</a:t>
            </a:r>
            <a:r>
              <a:rPr lang="en-US" sz="2400" b="1" dirty="0" err="1"/>
              <a:t>bmw.out,newdata</a:t>
            </a:r>
            <a:r>
              <a:rPr lang="en-US" sz="2400" b="1" dirty="0"/>
              <a:t>=</a:t>
            </a:r>
            <a:r>
              <a:rPr lang="en-US" sz="2400" b="1" dirty="0" err="1"/>
              <a:t>pred.info,type</a:t>
            </a:r>
            <a:r>
              <a:rPr lang="en-US" sz="2400" b="1" dirty="0"/>
              <a:t>="link")</a:t>
            </a:r>
          </a:p>
          <a:p>
            <a:pPr>
              <a:lnSpc>
                <a:spcPct val="200000"/>
              </a:lnSpc>
            </a:pPr>
            <a:r>
              <a:rPr lang="en-US" sz="2400" b="1" dirty="0" err="1"/>
              <a:t>pred.info$pred.prob</a:t>
            </a:r>
            <a:r>
              <a:rPr lang="en-US" sz="2400" b="1" dirty="0"/>
              <a:t>=</a:t>
            </a:r>
            <a:r>
              <a:rPr lang="en-US" sz="2400" b="1" dirty="0" err="1"/>
              <a:t>plogis</a:t>
            </a:r>
            <a:r>
              <a:rPr lang="en-US" sz="2400" b="1" dirty="0"/>
              <a:t>(</a:t>
            </a:r>
            <a:r>
              <a:rPr lang="en-US" sz="2400" b="1" dirty="0" err="1"/>
              <a:t>pred.info$pred.beta</a:t>
            </a:r>
            <a:r>
              <a:rPr lang="en-US" sz="2400" b="1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/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25324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Logistic Regression – BMW Purchase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624259-408A-468C-AE1B-93587CC05070}"/>
              </a:ext>
            </a:extLst>
          </p:cNvPr>
          <p:cNvSpPr/>
          <p:nvPr/>
        </p:nvSpPr>
        <p:spPr>
          <a:xfrm>
            <a:off x="399707" y="1578126"/>
            <a:ext cx="11233536" cy="145501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plot(</a:t>
            </a:r>
            <a:r>
              <a:rPr lang="en-US" sz="2400" b="1" dirty="0" err="1"/>
              <a:t>income,purchase,pch</a:t>
            </a:r>
            <a:r>
              <a:rPr lang="en-US" sz="2400" b="1" dirty="0"/>
              <a:t>=19,main="Plot of BMW Data")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points(</a:t>
            </a:r>
            <a:r>
              <a:rPr lang="en-US" sz="2400" b="1" dirty="0" err="1"/>
              <a:t>pred.info$income,pred.info$pred.prob,col</a:t>
            </a:r>
            <a:r>
              <a:rPr lang="en-US" sz="2400" b="1" dirty="0"/>
              <a:t>="red",</a:t>
            </a:r>
            <a:r>
              <a:rPr lang="en-US" sz="2400" b="1" dirty="0" err="1"/>
              <a:t>pch</a:t>
            </a:r>
            <a:r>
              <a:rPr lang="en-US" sz="2400" b="1" dirty="0"/>
              <a:t>=19)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/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13062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Logistic Regression – Childhood Myopia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/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170" name="Picture 2" descr="Image result for myopia children">
            <a:extLst>
              <a:ext uri="{FF2B5EF4-FFF2-40B4-BE49-F238E27FC236}">
                <a16:creationId xmlns:a16="http://schemas.microsoft.com/office/drawing/2014/main" id="{FA40D9E8-E6FF-4B90-AF99-DC6A2C82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687" y="1386918"/>
            <a:ext cx="6625078" cy="448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88083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Logistic Regression – Why?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272004"/>
              </p:ext>
            </p:extLst>
          </p:nvPr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28695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Logistic Regression – Childhood Myopia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624259-408A-468C-AE1B-93587CC05070}"/>
              </a:ext>
            </a:extLst>
          </p:cNvPr>
          <p:cNvSpPr/>
          <p:nvPr/>
        </p:nvSpPr>
        <p:spPr>
          <a:xfrm>
            <a:off x="399707" y="1578126"/>
            <a:ext cx="11233536" cy="293234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rm(list=ls())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myopia=</a:t>
            </a:r>
            <a:r>
              <a:rPr lang="en-US" sz="2400" b="1" dirty="0" err="1"/>
              <a:t>read_excel</a:t>
            </a:r>
            <a:r>
              <a:rPr lang="en-US" sz="2400" b="1" dirty="0"/>
              <a:t>("6304 Module 8 Data </a:t>
            </a:r>
            <a:r>
              <a:rPr lang="en-US" sz="2400" b="1" dirty="0" err="1"/>
              <a:t>Sets.xlsx",sheet</a:t>
            </a:r>
            <a:r>
              <a:rPr lang="en-US" sz="2400" b="1" dirty="0"/>
              <a:t>="</a:t>
            </a:r>
            <a:r>
              <a:rPr lang="en-US" sz="2400" b="1" dirty="0" err="1"/>
              <a:t>Myopia",skip</a:t>
            </a:r>
            <a:r>
              <a:rPr lang="en-US" sz="2400" b="1" dirty="0"/>
              <a:t>=2)</a:t>
            </a:r>
          </a:p>
          <a:p>
            <a:pPr>
              <a:lnSpc>
                <a:spcPct val="200000"/>
              </a:lnSpc>
            </a:pPr>
            <a:r>
              <a:rPr lang="en-US" sz="2400" b="1" dirty="0" err="1"/>
              <a:t>colnames</a:t>
            </a:r>
            <a:r>
              <a:rPr lang="en-US" sz="2400" b="1" dirty="0"/>
              <a:t>(myopia)=</a:t>
            </a:r>
            <a:r>
              <a:rPr lang="en-US" sz="2400" b="1" dirty="0" err="1"/>
              <a:t>tolower</a:t>
            </a:r>
            <a:r>
              <a:rPr lang="en-US" sz="2400" b="1" dirty="0"/>
              <a:t>(</a:t>
            </a:r>
            <a:r>
              <a:rPr lang="en-US" sz="2400" b="1" dirty="0" err="1"/>
              <a:t>make.names</a:t>
            </a:r>
            <a:r>
              <a:rPr lang="en-US" sz="2400" b="1" dirty="0"/>
              <a:t>(</a:t>
            </a:r>
            <a:r>
              <a:rPr lang="en-US" sz="2400" b="1" dirty="0" err="1"/>
              <a:t>colnames</a:t>
            </a:r>
            <a:r>
              <a:rPr lang="en-US" sz="2400" b="1" dirty="0"/>
              <a:t>(myopia)))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attach(</a:t>
            </a:r>
            <a:r>
              <a:rPr lang="en-US" sz="2400" b="1"/>
              <a:t>myopia)</a:t>
            </a:r>
            <a:endParaRPr lang="en-US" sz="2400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/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41565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Logistic Regression – Childhood Myopia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624259-408A-468C-AE1B-93587CC05070}"/>
              </a:ext>
            </a:extLst>
          </p:cNvPr>
          <p:cNvSpPr/>
          <p:nvPr/>
        </p:nvSpPr>
        <p:spPr>
          <a:xfrm>
            <a:off x="399707" y="1578126"/>
            <a:ext cx="11233536" cy="145501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err="1"/>
              <a:t>myopia.out</a:t>
            </a:r>
            <a:r>
              <a:rPr lang="en-US" sz="2400" b="1" dirty="0"/>
              <a:t>=</a:t>
            </a:r>
            <a:r>
              <a:rPr lang="en-US" sz="2400" b="1" dirty="0" err="1"/>
              <a:t>glm</a:t>
            </a:r>
            <a:r>
              <a:rPr lang="en-US" sz="2400" b="1" dirty="0"/>
              <a:t>(</a:t>
            </a:r>
            <a:r>
              <a:rPr lang="en-US" sz="2400" b="1" dirty="0" err="1"/>
              <a:t>myopic~age+gender+mommy+dadmy+tvhr,data</a:t>
            </a:r>
            <a:r>
              <a:rPr lang="en-US" sz="2400" b="1" dirty="0"/>
              <a:t>=myopia)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summary(</a:t>
            </a:r>
            <a:r>
              <a:rPr lang="en-US" sz="2400" b="1" dirty="0" err="1"/>
              <a:t>myopia.out</a:t>
            </a:r>
            <a:r>
              <a:rPr lang="en-US" sz="2400" b="1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/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48147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Logistic Regression – Childhood Myopia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624259-408A-468C-AE1B-93587CC05070}"/>
              </a:ext>
            </a:extLst>
          </p:cNvPr>
          <p:cNvSpPr/>
          <p:nvPr/>
        </p:nvSpPr>
        <p:spPr>
          <a:xfrm>
            <a:off x="399707" y="1578126"/>
            <a:ext cx="11233536" cy="145501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beta.info=</a:t>
            </a:r>
            <a:r>
              <a:rPr lang="en-US" sz="2400" b="1" dirty="0" err="1"/>
              <a:t>cbind</a:t>
            </a:r>
            <a:r>
              <a:rPr lang="en-US" sz="2400" b="1" dirty="0"/>
              <a:t>("beta"=</a:t>
            </a:r>
            <a:r>
              <a:rPr lang="en-US" sz="2400" b="1" dirty="0" err="1"/>
              <a:t>coef</a:t>
            </a:r>
            <a:r>
              <a:rPr lang="en-US" sz="2400" b="1" dirty="0"/>
              <a:t>(</a:t>
            </a:r>
            <a:r>
              <a:rPr lang="en-US" sz="2400" b="1" dirty="0" err="1"/>
              <a:t>myopia.out</a:t>
            </a:r>
            <a:r>
              <a:rPr lang="en-US" sz="2400" b="1" dirty="0"/>
              <a:t>),</a:t>
            </a:r>
            <a:r>
              <a:rPr lang="en-US" sz="2400" b="1" dirty="0" err="1"/>
              <a:t>confint</a:t>
            </a:r>
            <a:r>
              <a:rPr lang="en-US" sz="2400" b="1" dirty="0"/>
              <a:t>(</a:t>
            </a:r>
            <a:r>
              <a:rPr lang="en-US" sz="2400" b="1" dirty="0" err="1"/>
              <a:t>myopia.out</a:t>
            </a:r>
            <a:r>
              <a:rPr lang="en-US" sz="2400" b="1" dirty="0"/>
              <a:t>))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beta.info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/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03955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Logistic Regression – Childhood Myopia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624259-408A-468C-AE1B-93587CC05070}"/>
              </a:ext>
            </a:extLst>
          </p:cNvPr>
          <p:cNvSpPr/>
          <p:nvPr/>
        </p:nvSpPr>
        <p:spPr>
          <a:xfrm>
            <a:off x="399707" y="1578126"/>
            <a:ext cx="11233536" cy="219367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pred.info=</a:t>
            </a:r>
            <a:r>
              <a:rPr lang="en-US" sz="2400" b="1" dirty="0" err="1"/>
              <a:t>expand.grid</a:t>
            </a:r>
            <a:r>
              <a:rPr lang="en-US" sz="2400" b="1" dirty="0"/>
              <a:t>(age=c(5,6,7,8,9),gender=unique(</a:t>
            </a:r>
            <a:r>
              <a:rPr lang="en-US" sz="2400" b="1" dirty="0" err="1"/>
              <a:t>myopia$gender</a:t>
            </a:r>
            <a:r>
              <a:rPr lang="en-US" sz="2400" b="1" dirty="0"/>
              <a:t>),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mommy=unique(</a:t>
            </a:r>
            <a:r>
              <a:rPr lang="en-US" sz="2400" b="1" dirty="0" err="1"/>
              <a:t>myopia$mommy</a:t>
            </a:r>
            <a:r>
              <a:rPr lang="en-US" sz="2400" b="1" dirty="0"/>
              <a:t>),</a:t>
            </a:r>
            <a:r>
              <a:rPr lang="en-US" sz="2400" b="1" dirty="0" err="1"/>
              <a:t>dadmy</a:t>
            </a:r>
            <a:r>
              <a:rPr lang="en-US" sz="2400" b="1" dirty="0"/>
              <a:t>=unique(</a:t>
            </a:r>
            <a:r>
              <a:rPr lang="en-US" sz="2400" b="1" dirty="0" err="1"/>
              <a:t>myopia$dadmy</a:t>
            </a:r>
            <a:r>
              <a:rPr lang="en-US" sz="2400" b="1" dirty="0"/>
              <a:t>),</a:t>
            </a:r>
          </a:p>
          <a:p>
            <a:pPr>
              <a:lnSpc>
                <a:spcPct val="200000"/>
              </a:lnSpc>
            </a:pPr>
            <a:r>
              <a:rPr lang="en-US" sz="2400" b="1" dirty="0" err="1"/>
              <a:t>tvhr</a:t>
            </a:r>
            <a:r>
              <a:rPr lang="en-US" sz="2400" b="1" dirty="0"/>
              <a:t>=quantile(</a:t>
            </a:r>
            <a:r>
              <a:rPr lang="en-US" sz="2400" b="1" dirty="0" err="1"/>
              <a:t>myopia$tvhr,c</a:t>
            </a:r>
            <a:r>
              <a:rPr lang="en-US" sz="2400" b="1" dirty="0"/>
              <a:t>(.2,.4,.6,.8)))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/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9703926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Logistic Regression – Childhood Myopia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624259-408A-468C-AE1B-93587CC05070}"/>
              </a:ext>
            </a:extLst>
          </p:cNvPr>
          <p:cNvSpPr/>
          <p:nvPr/>
        </p:nvSpPr>
        <p:spPr>
          <a:xfrm>
            <a:off x="399707" y="1578126"/>
            <a:ext cx="11233536" cy="145501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err="1"/>
              <a:t>pred.info$pred.beta</a:t>
            </a:r>
            <a:r>
              <a:rPr lang="en-US" sz="2400" b="1" dirty="0"/>
              <a:t>=predict(</a:t>
            </a:r>
            <a:r>
              <a:rPr lang="en-US" sz="2400" b="1" dirty="0" err="1"/>
              <a:t>myopia.out,newdata</a:t>
            </a:r>
            <a:r>
              <a:rPr lang="en-US" sz="2400" b="1" dirty="0"/>
              <a:t>=</a:t>
            </a:r>
            <a:r>
              <a:rPr lang="en-US" sz="2400" b="1" dirty="0" err="1"/>
              <a:t>pred.info,type</a:t>
            </a:r>
            <a:r>
              <a:rPr lang="en-US" sz="2400" b="1" dirty="0"/>
              <a:t>="link")</a:t>
            </a:r>
          </a:p>
          <a:p>
            <a:pPr>
              <a:lnSpc>
                <a:spcPct val="200000"/>
              </a:lnSpc>
            </a:pPr>
            <a:r>
              <a:rPr lang="en-US" sz="2400" b="1" dirty="0" err="1"/>
              <a:t>pred.info$pred.prob</a:t>
            </a:r>
            <a:r>
              <a:rPr lang="en-US" sz="2400" b="1" dirty="0"/>
              <a:t>=</a:t>
            </a:r>
            <a:r>
              <a:rPr lang="en-US" sz="2400" b="1" dirty="0" err="1"/>
              <a:t>plogis</a:t>
            </a:r>
            <a:r>
              <a:rPr lang="en-US" sz="2400" b="1" dirty="0"/>
              <a:t>(</a:t>
            </a:r>
            <a:r>
              <a:rPr lang="en-US" sz="2400" b="1" dirty="0" err="1"/>
              <a:t>pred.info$pred.beta</a:t>
            </a:r>
            <a:r>
              <a:rPr lang="en-US" sz="2400" b="1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/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22075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816727" y="379164"/>
            <a:ext cx="10668000" cy="1216025"/>
          </a:xfrm>
        </p:spPr>
        <p:txBody>
          <a:bodyPr/>
          <a:lstStyle/>
          <a:p>
            <a:pPr eaLnBrk="1" hangingPunct="1"/>
            <a:r>
              <a:rPr lang="en-US" dirty="0"/>
              <a:t>What Have We Covered?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2887" y="1275347"/>
            <a:ext cx="10911840" cy="4187952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b="1" dirty="0"/>
              <a:t>Logistic Regression Reasons/Rationale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b="1" dirty="0"/>
              <a:t>The Math Behind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b="1" dirty="0"/>
              <a:t>Examples and Interpretations</a:t>
            </a:r>
          </a:p>
          <a:p>
            <a:pPr eaLnBrk="1" hangingPunct="1">
              <a:buFont typeface="Wingdings" pitchFamily="2" charset="2"/>
              <a:buNone/>
            </a:pPr>
            <a:endParaRPr lang="en-US" sz="2000" b="1" dirty="0"/>
          </a:p>
          <a:p>
            <a:pPr eaLnBrk="1" hangingPunct="1">
              <a:buFont typeface="Wingdings" pitchFamily="2" charset="2"/>
              <a:buNone/>
            </a:pPr>
            <a:endParaRPr lang="en-US" sz="2000" b="1" dirty="0"/>
          </a:p>
          <a:p>
            <a:pPr eaLnBrk="1" hangingPunct="1">
              <a:buFont typeface="Wingdings" pitchFamily="2" charset="2"/>
              <a:buNone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669625"/>
              </p:ext>
            </p:extLst>
          </p:nvPr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3297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Logistic Regression – The Odds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E55F9-571E-403B-8F35-375E158D2B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0" r="16427"/>
          <a:stretch/>
        </p:blipFill>
        <p:spPr>
          <a:xfrm rot="5400000">
            <a:off x="3815298" y="1700932"/>
            <a:ext cx="4665080" cy="388048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344330"/>
              </p:ext>
            </p:extLst>
          </p:nvPr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7088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87748" y="310180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Logistic Regression –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7DB72F-D6F3-4821-9B18-1A80A00E2573}"/>
                  </a:ext>
                </a:extLst>
              </p:cNvPr>
              <p:cNvSpPr txBox="1"/>
              <p:nvPr/>
            </p:nvSpPr>
            <p:spPr>
              <a:xfrm>
                <a:off x="3778623" y="2589853"/>
                <a:ext cx="2557631" cy="1150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𝑺𝒖𝒄𝒄𝒆𝒔𝒔𝒆𝒔</m:t>
                          </m:r>
                        </m:num>
                        <m:den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𝑨𝒕𝒕𝒆𝒎𝒑𝒕𝒔</m:t>
                          </m:r>
                        </m:den>
                      </m:f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7DB72F-D6F3-4821-9B18-1A80A00E2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623" y="2589853"/>
                <a:ext cx="2557631" cy="1150315"/>
              </a:xfrm>
              <a:prstGeom prst="rect">
                <a:avLst/>
              </a:prstGeom>
              <a:blipFill>
                <a:blip r:embed="rId3"/>
                <a:stretch>
                  <a:fillRect l="-239" r="-86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344330"/>
              </p:ext>
            </p:extLst>
          </p:nvPr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3451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87748" y="310180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Logistic Regression – The Odds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7DB72F-D6F3-4821-9B18-1A80A00E2573}"/>
                  </a:ext>
                </a:extLst>
              </p:cNvPr>
              <p:cNvSpPr txBox="1"/>
              <p:nvPr/>
            </p:nvSpPr>
            <p:spPr>
              <a:xfrm>
                <a:off x="3778623" y="2589853"/>
                <a:ext cx="2557631" cy="1150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𝑺𝒖𝒄𝒄𝒆𝒔𝒔𝒆𝒔</m:t>
                          </m:r>
                        </m:num>
                        <m:den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𝑭𝒂𝒊𝒍𝒖𝒓𝒆𝒔</m:t>
                          </m:r>
                        </m:den>
                      </m:f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7DB72F-D6F3-4821-9B18-1A80A00E2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623" y="2589853"/>
                <a:ext cx="2557631" cy="1150315"/>
              </a:xfrm>
              <a:prstGeom prst="rect">
                <a:avLst/>
              </a:prstGeom>
              <a:blipFill>
                <a:blip r:embed="rId3"/>
                <a:stretch>
                  <a:fillRect l="-239" r="-86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/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69110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87748" y="310180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Logistic Regression – The Odds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7DB72F-D6F3-4821-9B18-1A80A00E2573}"/>
                  </a:ext>
                </a:extLst>
              </p:cNvPr>
              <p:cNvSpPr txBox="1"/>
              <p:nvPr/>
            </p:nvSpPr>
            <p:spPr>
              <a:xfrm>
                <a:off x="1414631" y="2589853"/>
                <a:ext cx="8477025" cy="1150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𝑺𝒖𝒄𝒄𝒆𝒔𝒔𝒆𝒔</m:t>
                          </m:r>
                        </m:num>
                        <m:den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𝑭𝒂𝒊𝒍𝒖𝒓𝒆𝒔</m:t>
                          </m:r>
                        </m:den>
                      </m:f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7DB72F-D6F3-4821-9B18-1A80A00E2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631" y="2589853"/>
                <a:ext cx="8477025" cy="11503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344330"/>
              </p:ext>
            </p:extLst>
          </p:nvPr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565492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87748" y="310180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Logistic Regression – The Odds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7DB72F-D6F3-4821-9B18-1A80A00E2573}"/>
                  </a:ext>
                </a:extLst>
              </p:cNvPr>
              <p:cNvSpPr txBox="1"/>
              <p:nvPr/>
            </p:nvSpPr>
            <p:spPr>
              <a:xfrm>
                <a:off x="344245" y="2589853"/>
                <a:ext cx="11236362" cy="1150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𝑺𝒖𝒄𝒄𝒆𝒔𝒔𝒆𝒔</m:t>
                          </m:r>
                        </m:num>
                        <m:den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𝑭𝒂𝒊𝒍𝒖𝒓𝒆𝒔</m:t>
                          </m:r>
                        </m:den>
                      </m:f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𝑶𝒅𝒅𝒔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𝑹𝒂𝒕𝒊𝒐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7DB72F-D6F3-4821-9B18-1A80A00E2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45" y="2589853"/>
                <a:ext cx="11236362" cy="11503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9A69F-FF5D-4E30-BF87-DE8D8503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344330"/>
              </p:ext>
            </p:extLst>
          </p:nvPr>
        </p:nvGraphicFramePr>
        <p:xfrm>
          <a:off x="587531" y="6112079"/>
          <a:ext cx="10995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The Math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Conclusions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441435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AYERLOGOHEIGHT" val="140"/>
  <p:tag name="PLAYERLOGOWIDTH" val="233"/>
  <p:tag name="ARTICULATE_PROJECT_CHECK" val="0"/>
  <p:tag name="LMS_PUBLISH" val="No"/>
  <p:tag name="ARTICULATE_TEMPLATE" val="eLearning"/>
  <p:tag name="ARTICULATE_TEMPLATE_GUID" val="a1fdf926-7bdf-43cc-8381-83bd9cb77f11"/>
  <p:tag name="ARTICULATE_LOGO" val="(None selected)"/>
  <p:tag name="ARTICULATE_PRESENTER" val="(None selected)"/>
  <p:tag name="ARTICULATE_PRESENTER_GUID" val="9869030842"/>
  <p:tag name="PRESENTER_PREVIEW_MODE_REFRESH" val="0"/>
  <p:tag name="PRESENTER_PREVIEW_MODE" val="0"/>
  <p:tag name="ARTICULATE_SLIDE_THUMBNAIL_REFRESH" val="1"/>
  <p:tag name="ARTICULATE_PROJECT_OPEN" val="1"/>
  <p:tag name="ARTICULATE_REFERENCE_ID" val="69b2cc72-b4bd-4a2d-b24c-9ce7a9587c40"/>
  <p:tag name="TAG_BACKING_FORM_KEY" val="852324-c:\users\clwoods\documents\custom office templates\green_gold_ppt_template.potx"/>
  <p:tag name="ARTICULATE_PRESENTER_VERSION" val="7"/>
  <p:tag name="ARTICULATE_REFERENCE_COUNT" val="0"/>
  <p:tag name="ARTICULATE_PLAYER_GLOSSARY_XML" val="&lt;?xml version=&quot;1.0&quot; encoding=&quot;utf-16&quot;?&gt;&lt;glossary xmlns:xsi=&quot;http://www.w3.org/2001/XMLSchema-instance&quot; xmlns:xsd=&quot;http://www.w3.org/2001/XMLSchema&quot;&gt;&lt;terms /&gt;&lt;/glossary&gt;"/>
  <p:tag name="ARTICULATE_SLIDE_COUNT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green_gold_ppt_template">
  <a:themeElements>
    <a:clrScheme name="USF Green and Gold">
      <a:dk1>
        <a:sysClr val="windowText" lastClr="000000"/>
      </a:dk1>
      <a:lt1>
        <a:sysClr val="window" lastClr="FFFFFF"/>
      </a:lt1>
      <a:dk2>
        <a:srgbClr val="006646"/>
      </a:dk2>
      <a:lt2>
        <a:srgbClr val="CEC393"/>
      </a:lt2>
      <a:accent1>
        <a:srgbClr val="009374"/>
      </a:accent1>
      <a:accent2>
        <a:srgbClr val="9CCB3B"/>
      </a:accent2>
      <a:accent3>
        <a:srgbClr val="DBE120"/>
      </a:accent3>
      <a:accent4>
        <a:srgbClr val="7FB0A6"/>
      </a:accent4>
      <a:accent5>
        <a:srgbClr val="28AFCE"/>
      </a:accent5>
      <a:accent6>
        <a:srgbClr val="BB17AB"/>
      </a:accent6>
      <a:hlink>
        <a:srgbClr val="0563C1"/>
      </a:hlink>
      <a:folHlink>
        <a:srgbClr val="954F72"/>
      </a:folHlink>
    </a:clrScheme>
    <a:fontScheme name="Green and Gold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D8D95CE-B785-7947-B1AE-A6B763026EB7}" vid="{14C0309E-0D4E-3F4E-87F9-713BCC1C3E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green_gold_ppt_template</Template>
  <TotalTime>3900</TotalTime>
  <Words>2040</Words>
  <Application>Microsoft Office PowerPoint</Application>
  <PresentationFormat>Widescreen</PresentationFormat>
  <Paragraphs>526</Paragraphs>
  <Slides>45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Courier New</vt:lpstr>
      <vt:lpstr>Open Sans</vt:lpstr>
      <vt:lpstr>Wingdings</vt:lpstr>
      <vt:lpstr>green_gold_ppt_template</vt:lpstr>
      <vt:lpstr>Analytical Methods for Business</vt:lpstr>
      <vt:lpstr>Logistic Regression </vt:lpstr>
      <vt:lpstr>Plan for This Presentation</vt:lpstr>
      <vt:lpstr>Logistic Regression – Why?</vt:lpstr>
      <vt:lpstr>Logistic Regression – The Odds Ratio</vt:lpstr>
      <vt:lpstr>Logistic Regression – Probability</vt:lpstr>
      <vt:lpstr>Logistic Regression – The Odds Ratio</vt:lpstr>
      <vt:lpstr>Logistic Regression – The Odds Ratio</vt:lpstr>
      <vt:lpstr>Logistic Regression – The Odds Ratio</vt:lpstr>
      <vt:lpstr>Logistic Regression – The Odds Ratio</vt:lpstr>
      <vt:lpstr>Logistic Regression – The Math Behind</vt:lpstr>
      <vt:lpstr>Logistic Regression – The Model</vt:lpstr>
      <vt:lpstr>Logistic Regression</vt:lpstr>
      <vt:lpstr>Gavin’s Locations</vt:lpstr>
      <vt:lpstr>Gavin’s Bait</vt:lpstr>
      <vt:lpstr>Logistic Regression – Exponentiation</vt:lpstr>
      <vt:lpstr>Modeling Gavin’s Fishing</vt:lpstr>
      <vt:lpstr>Gavin’s Data</vt:lpstr>
      <vt:lpstr>Parameterizing the Models in R</vt:lpstr>
      <vt:lpstr>Model Summary (Model 3)</vt:lpstr>
      <vt:lpstr>Model Summary (Model 3)</vt:lpstr>
      <vt:lpstr>Model Summary (Model 3)</vt:lpstr>
      <vt:lpstr>Model Summary (Model 3)</vt:lpstr>
      <vt:lpstr>Model Summary (Model 3)</vt:lpstr>
      <vt:lpstr>Extracting Coefficients and Confidence Intervals</vt:lpstr>
      <vt:lpstr>Create and View An Output Object</vt:lpstr>
      <vt:lpstr>Creates an Object of All X Variable Levels</vt:lpstr>
      <vt:lpstr>Calculates Predictions for X Variable Levels</vt:lpstr>
      <vt:lpstr>Calculates Predictions for X Variable Levels</vt:lpstr>
      <vt:lpstr>Gavin’s Predictions</vt:lpstr>
      <vt:lpstr>Logistic Regression – BMW Purchase</vt:lpstr>
      <vt:lpstr>Logistic Regression – BMW Purchase</vt:lpstr>
      <vt:lpstr>Logistic Regression – BMW Purchase</vt:lpstr>
      <vt:lpstr>Logistic Regression – BMW Purchase</vt:lpstr>
      <vt:lpstr>Logistic Regression – BMW Purchase</vt:lpstr>
      <vt:lpstr>Logistic Regression – BMW Purchase</vt:lpstr>
      <vt:lpstr>Logistic Regression – BMW Purchase</vt:lpstr>
      <vt:lpstr>Logistic Regression – BMW Purchase</vt:lpstr>
      <vt:lpstr>Logistic Regression – Childhood Myopia</vt:lpstr>
      <vt:lpstr>Logistic Regression – Childhood Myopia</vt:lpstr>
      <vt:lpstr>Logistic Regression – Childhood Myopia</vt:lpstr>
      <vt:lpstr>Logistic Regression – Childhood Myopia</vt:lpstr>
      <vt:lpstr>Logistic Regression – Childhood Myopia</vt:lpstr>
      <vt:lpstr>Logistic Regression – Childhood Myopia</vt:lpstr>
      <vt:lpstr>What Have We Covered?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</dc:creator>
  <cp:lastModifiedBy>Satterfield, Ron</cp:lastModifiedBy>
  <cp:revision>131</cp:revision>
  <dcterms:created xsi:type="dcterms:W3CDTF">2016-05-01T20:38:57Z</dcterms:created>
  <dcterms:modified xsi:type="dcterms:W3CDTF">2021-03-24T23:37:55Z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e-learning_blank_template</vt:lpwstr>
  </property>
  <property fmtid="{D5CDD505-2E9C-101B-9397-08002B2CF9AE}" pid="4" name="ArticulateGUID">
    <vt:lpwstr>B7117A70-685E-4E4D-A64A-4D22F3034C64</vt:lpwstr>
  </property>
  <property fmtid="{D5CDD505-2E9C-101B-9397-08002B2CF9AE}" pid="5" name="ArticulateProjectVersion">
    <vt:lpwstr>7</vt:lpwstr>
  </property>
  <property fmtid="{D5CDD505-2E9C-101B-9397-08002B2CF9AE}" pid="6" name="ArticulateProjectFull">
    <vt:lpwstr>C:\Users\clwoods\Documents\Custom Office Templates\green_gold_ppt_template.ppta</vt:lpwstr>
  </property>
</Properties>
</file>